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lo.org/youth" TargetMode="External"/><Relationship Id="rId4" Type="http://schemas.openxmlformats.org/officeDocument/2006/relationships/hyperlink" Target="mailto:nebuloni@ilo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 3" descr="Image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1476672" y="1"/>
            <a:ext cx="11161240" cy="6885385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1"/>
          <p:cNvSpPr>
            <a:spLocks noGrp="1"/>
          </p:cNvSpPr>
          <p:nvPr>
            <p:ph type="title"/>
          </p:nvPr>
        </p:nvSpPr>
        <p:spPr>
          <a:xfrm>
            <a:off x="-252537" y="2636911"/>
            <a:ext cx="9577066" cy="1452519"/>
          </a:xfrm>
          <a:prstGeom prst="rect">
            <a:avLst/>
          </a:prstGeom>
        </p:spPr>
        <p:txBody>
          <a:bodyPr/>
          <a:lstStyle/>
          <a:p>
            <a:pPr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Моментен статус на съвместната дейност на ЕК и МОТ </a:t>
            </a:r>
          </a:p>
          <a:p>
            <a:pPr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 политиката за младежка заетост:</a:t>
            </a:r>
            <a:br/>
            <a:r>
              <a:t>Компонент “Гаранция за младежта”</a:t>
            </a:r>
          </a:p>
        </p:txBody>
      </p:sp>
      <p:sp>
        <p:nvSpPr>
          <p:cNvPr id="114" name="Rectangle 10"/>
          <p:cNvSpPr/>
          <p:nvPr/>
        </p:nvSpPr>
        <p:spPr>
          <a:xfrm>
            <a:off x="-252536" y="3968184"/>
            <a:ext cx="9745396" cy="1010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Валтер Небулони </a:t>
            </a:r>
          </a:p>
          <a:p>
            <a:pPr algn="ctr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Ръководител, Звено “Програма за младежка заетост” (YEP)</a:t>
            </a:r>
          </a:p>
          <a:p>
            <a:pPr algn="ctr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Международно бюро по труда, Женева  </a:t>
            </a:r>
          </a:p>
          <a:p>
            <a:pPr algn="ctr">
              <a:defRPr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</a:p>
        </p:txBody>
      </p:sp>
      <p:sp>
        <p:nvSpPr>
          <p:cNvPr id="115" name="Rectangle 2"/>
          <p:cNvSpPr/>
          <p:nvPr/>
        </p:nvSpPr>
        <p:spPr>
          <a:xfrm>
            <a:off x="-252536" y="5517231"/>
            <a:ext cx="9745396" cy="492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Конференция “ГАРАНЦИЯ ЗА МЛАДЕЖТА – МЕЖДИНЕН СТАТУС”</a:t>
            </a:r>
          </a:p>
          <a:p>
            <a:pPr algn="ctr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София, 30 май 2017 г.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 1" descr="Image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2" y="0"/>
            <a:ext cx="9144002" cy="836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Rectangle 12"/>
          <p:cNvSpPr/>
          <p:nvPr/>
        </p:nvSpPr>
        <p:spPr>
          <a:xfrm>
            <a:off x="899591" y="1772816"/>
            <a:ext cx="7776866" cy="2614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lnSpc>
                <a:spcPts val="3000"/>
              </a:lnSpc>
              <a:spcBef>
                <a:spcPts val="600"/>
              </a:spcBef>
              <a:buSzPct val="100000"/>
              <a:buAutoNum type="arabicPeriod"/>
              <a:defRPr sz="2400">
                <a:solidFill>
                  <a:srgbClr val="7030A0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  <a:p>
            <a:pPr marL="457200" indent="-457200">
              <a:lnSpc>
                <a:spcPts val="3000"/>
              </a:lnSpc>
              <a:buSzPct val="100000"/>
              <a:buAutoNum type="arabicPeriod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Преглед на съвместната дейност на ЕК и МОТ</a:t>
            </a:r>
          </a:p>
          <a:p>
            <a:pPr marL="457200" indent="-457200">
              <a:lnSpc>
                <a:spcPts val="2200"/>
              </a:lnSpc>
              <a:buSzPct val="100000"/>
              <a:buAutoNum type="arabicPeriod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57200" indent="-457200">
              <a:lnSpc>
                <a:spcPts val="2200"/>
              </a:lnSpc>
              <a:buSzPct val="100000"/>
              <a:buAutoNum type="arabicPeriod" startAt="2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Ключови поуки</a:t>
            </a:r>
          </a:p>
          <a:p>
            <a:pPr marL="457200" indent="-457200">
              <a:lnSpc>
                <a:spcPts val="2200"/>
              </a:lnSpc>
              <a:buSzPct val="100000"/>
              <a:buAutoNum type="arabicPeriod" startAt="2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57200" indent="-457200">
              <a:lnSpc>
                <a:spcPts val="2200"/>
              </a:lnSpc>
              <a:buSzPct val="100000"/>
              <a:buAutoNum type="arabicPeriod" startAt="3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Основни продукти (компонент ГМ)</a:t>
            </a:r>
          </a:p>
          <a:p>
            <a:pPr marL="457200" indent="-457200">
              <a:lnSpc>
                <a:spcPts val="2200"/>
              </a:lnSpc>
              <a:buSzPct val="100000"/>
              <a:buAutoNum type="arabicPeriod" startAt="3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57200" indent="-457200">
              <a:lnSpc>
                <a:spcPts val="2200"/>
              </a:lnSpc>
              <a:buSzPct val="100000"/>
              <a:buAutoNum type="arabicPeriod" startAt="4"/>
              <a:defRPr sz="24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Споделяне на опит и инструменти</a:t>
            </a:r>
          </a:p>
        </p:txBody>
      </p:sp>
      <p:sp>
        <p:nvSpPr>
          <p:cNvPr id="119" name="Rectangle 4"/>
          <p:cNvSpPr/>
          <p:nvPr/>
        </p:nvSpPr>
        <p:spPr>
          <a:xfrm>
            <a:off x="-67327" y="182343"/>
            <a:ext cx="9180514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Основни моменти </a:t>
            </a:r>
          </a:p>
        </p:txBody>
      </p:sp>
      <p:pic>
        <p:nvPicPr>
          <p:cNvPr id="120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6695710"/>
            <a:ext cx="9144001" cy="2015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 1" descr="Image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2" y="0"/>
            <a:ext cx="9144002" cy="836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Title 1"/>
          <p:cNvSpPr/>
          <p:nvPr/>
        </p:nvSpPr>
        <p:spPr>
          <a:xfrm>
            <a:off x="539551" y="302873"/>
            <a:ext cx="7992890" cy="461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algn="ctr" defTabSz="365760">
              <a:defRPr sz="96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Преглед на съвместната дейност на ЕК и МОТ</a:t>
            </a:r>
            <a:endParaRPr sz="1760"/>
          </a:p>
        </p:txBody>
      </p:sp>
      <p:sp>
        <p:nvSpPr>
          <p:cNvPr id="124" name="Rectangle 12"/>
          <p:cNvSpPr/>
          <p:nvPr/>
        </p:nvSpPr>
        <p:spPr>
          <a:xfrm>
            <a:off x="755575" y="908720"/>
            <a:ext cx="7632850" cy="5982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2700"/>
              </a:lnSpc>
              <a:defRPr sz="2000" b="1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Цели</a:t>
            </a:r>
          </a:p>
          <a:p>
            <a:pPr marL="342900" indent="-342900">
              <a:lnSpc>
                <a:spcPts val="2700"/>
              </a:lnSpc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Засилване на националния капацитет за изпълнение, мониторинг на изпълнението и оценка на резултатите от политиките за младежка заетост;  </a:t>
            </a:r>
          </a:p>
          <a:p>
            <a:pPr marL="342900" indent="-342900">
              <a:lnSpc>
                <a:spcPts val="27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Развитие на качествени системи за стажове в ключови сектори чрез тристранен социален диалог.   </a:t>
            </a:r>
          </a:p>
          <a:p>
            <a:pPr>
              <a:lnSpc>
                <a:spcPts val="2700"/>
              </a:lnSpc>
              <a:defRPr sz="2000" b="1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Обхват</a:t>
            </a:r>
          </a:p>
          <a:p>
            <a:pPr marL="342900" indent="-342900">
              <a:lnSpc>
                <a:spcPts val="2700"/>
              </a:lnSpc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Целева подкрепа, инициативи за диалог по политиките и за засилване на капацитета в три ДЧ (ES, LV, PT);</a:t>
            </a:r>
          </a:p>
          <a:p>
            <a:pPr marL="342900" indent="-342900">
              <a:lnSpc>
                <a:spcPts val="2700"/>
              </a:lnSpc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Разработване на инструменти и продукти, които могат да бъдат полезни за страните от ЕС. </a:t>
            </a:r>
          </a:p>
          <a:p>
            <a:pPr>
              <a:lnSpc>
                <a:spcPts val="2700"/>
              </a:lnSpc>
              <a:defRPr sz="2000" b="1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Основни партньори</a:t>
            </a:r>
          </a:p>
          <a:p>
            <a:pPr marL="342900" indent="-342900">
              <a:lnSpc>
                <a:spcPts val="2700"/>
              </a:lnSpc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Министерствата, отговарящи за заетостта и труда, министерствата на образованието, обществените служби за заетост, социални партньори и младежки организации.</a:t>
            </a:r>
          </a:p>
          <a:p>
            <a:pPr>
              <a:lnSpc>
                <a:spcPts val="2700"/>
              </a:lnSpc>
              <a:defRPr sz="2000" b="1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Продължителност</a:t>
            </a:r>
          </a:p>
          <a:p>
            <a:pPr marL="342900" indent="-342900">
              <a:lnSpc>
                <a:spcPts val="2700"/>
              </a:lnSpc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18 месеца.</a:t>
            </a:r>
          </a:p>
        </p:txBody>
      </p:sp>
      <p:pic>
        <p:nvPicPr>
          <p:cNvPr id="125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6695710"/>
            <a:ext cx="9144001" cy="2015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Image 1"/>
          <p:cNvGrpSpPr/>
          <p:nvPr/>
        </p:nvGrpSpPr>
        <p:grpSpPr>
          <a:xfrm>
            <a:off x="-3" y="0"/>
            <a:ext cx="9144002" cy="836713"/>
            <a:chOff x="-1" y="0"/>
            <a:chExt cx="9144000" cy="836712"/>
          </a:xfrm>
        </p:grpSpPr>
        <p:sp>
          <p:nvSpPr>
            <p:cNvPr id="127" name="Rectangle"/>
            <p:cNvSpPr/>
            <p:nvPr/>
          </p:nvSpPr>
          <p:spPr>
            <a:xfrm>
              <a:off x="-2" y="0"/>
              <a:ext cx="9144002" cy="8367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28" name="image2.jpeg" descr="image2.jpeg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-2" y="0"/>
              <a:ext cx="9144002" cy="836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0" name="Title 1"/>
          <p:cNvSpPr/>
          <p:nvPr/>
        </p:nvSpPr>
        <p:spPr>
          <a:xfrm>
            <a:off x="0" y="188640"/>
            <a:ext cx="8964488" cy="461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Ключови поуки</a:t>
            </a:r>
          </a:p>
        </p:txBody>
      </p:sp>
      <p:sp>
        <p:nvSpPr>
          <p:cNvPr id="131" name="Rectangle 12"/>
          <p:cNvSpPr/>
          <p:nvPr/>
        </p:nvSpPr>
        <p:spPr>
          <a:xfrm>
            <a:off x="827583" y="2132855"/>
            <a:ext cx="7704858" cy="329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Междуведомствената координация и партньорства са ключови за изпълнение на целите на политиката за ГМ. 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Необходима е съгласуваност между схемите по ГМ и другите политики за заетостта и пазара на труда, за да се постигне максимален ефект и да се осигури устойчивост. 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Важно е подходът да се преориентира от проектен към стратегически с оглед насърчване на интеграцията на обезкуражените и останалите неактивни младежи на пазара на труда.</a:t>
            </a:r>
          </a:p>
        </p:txBody>
      </p:sp>
      <p:pic>
        <p:nvPicPr>
          <p:cNvPr id="132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20198" y="6757213"/>
            <a:ext cx="9144002" cy="2015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Image 1"/>
          <p:cNvGrpSpPr/>
          <p:nvPr/>
        </p:nvGrpSpPr>
        <p:grpSpPr>
          <a:xfrm>
            <a:off x="-3" y="0"/>
            <a:ext cx="9144002" cy="836713"/>
            <a:chOff x="-1" y="0"/>
            <a:chExt cx="9144000" cy="836712"/>
          </a:xfrm>
        </p:grpSpPr>
        <p:sp>
          <p:nvSpPr>
            <p:cNvPr id="134" name="Rectangle"/>
            <p:cNvSpPr/>
            <p:nvPr/>
          </p:nvSpPr>
          <p:spPr>
            <a:xfrm>
              <a:off x="-2" y="0"/>
              <a:ext cx="9144002" cy="8367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35" name="image2.jpeg" descr="image2.jpeg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-2" y="0"/>
              <a:ext cx="9144002" cy="836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7" name="Title 1"/>
          <p:cNvSpPr/>
          <p:nvPr/>
        </p:nvSpPr>
        <p:spPr>
          <a:xfrm>
            <a:off x="0" y="188640"/>
            <a:ext cx="8964488" cy="461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Ключови поуки (2)</a:t>
            </a:r>
          </a:p>
        </p:txBody>
      </p:sp>
      <p:sp>
        <p:nvSpPr>
          <p:cNvPr id="138" name="Rectangle 12"/>
          <p:cNvSpPr/>
          <p:nvPr/>
        </p:nvSpPr>
        <p:spPr>
          <a:xfrm>
            <a:off x="827583" y="2132856"/>
            <a:ext cx="7704858" cy="2712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Мониторнговите комитети на ПГМ трябва провеждат редовни заседания и да включват представители на социалните партньори и младежите. 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Нужен е баланс при фокуса върху количествени и качествени цели на ПГМ. 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Мониторингът на изпълнението трябва да обхване всички стълбове на политиките по ГМ</a:t>
            </a:r>
            <a:r>
              <a:rPr i="1">
                <a:solidFill>
                  <a:srgbClr val="000000"/>
                </a:solidFill>
              </a:rPr>
              <a:t>.</a:t>
            </a:r>
            <a:r>
              <a:rPr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39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20198" y="6757213"/>
            <a:ext cx="9144002" cy="2015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Image 1"/>
          <p:cNvGrpSpPr/>
          <p:nvPr/>
        </p:nvGrpSpPr>
        <p:grpSpPr>
          <a:xfrm>
            <a:off x="-3" y="0"/>
            <a:ext cx="9144002" cy="836713"/>
            <a:chOff x="-1" y="0"/>
            <a:chExt cx="9144000" cy="836712"/>
          </a:xfrm>
        </p:grpSpPr>
        <p:sp>
          <p:nvSpPr>
            <p:cNvPr id="141" name="Rectangle"/>
            <p:cNvSpPr/>
            <p:nvPr/>
          </p:nvSpPr>
          <p:spPr>
            <a:xfrm>
              <a:off x="-2" y="0"/>
              <a:ext cx="9144002" cy="8367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142" name="image2.jpeg" descr="image2.jpeg"/>
            <p:cNvPicPr>
              <a:picLocks noChangeAspect="1"/>
            </p:cNvPicPr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-2" y="0"/>
              <a:ext cx="9144002" cy="8367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4" name="Title 1"/>
          <p:cNvSpPr/>
          <p:nvPr/>
        </p:nvSpPr>
        <p:spPr>
          <a:xfrm>
            <a:off x="0" y="188640"/>
            <a:ext cx="8964488" cy="461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Основни продукти (компонент ГМ) </a:t>
            </a:r>
          </a:p>
        </p:txBody>
      </p:sp>
      <p:sp>
        <p:nvSpPr>
          <p:cNvPr id="145" name="Rectangle 12"/>
          <p:cNvSpPr/>
          <p:nvPr/>
        </p:nvSpPr>
        <p:spPr>
          <a:xfrm>
            <a:off x="827583" y="1628799"/>
            <a:ext cx="7704858" cy="475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Редица продукти и инструменти за мониторинг на изпълнението на ПГМ в хода на изпълнение (обучителни пакети, наръчници, образци);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Методология за измерване на социалните и икономически разходи и ползи от ГМ;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Подходи за справяне с обезкуражаването и неактивността чрез стратегии за контакт с младежите;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Рамка за дефиниране на качествени предложения за работа в рамките на ПГМ; 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Редица общи и технически доклади и коментари по референтните индикатори на политиките по основните стълбове на ГМ.</a:t>
            </a:r>
          </a:p>
        </p:txBody>
      </p:sp>
      <p:pic>
        <p:nvPicPr>
          <p:cNvPr id="146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20198" y="6757213"/>
            <a:ext cx="9144002" cy="2015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Image 1" descr="Image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2" y="0"/>
            <a:ext cx="9144002" cy="836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Title 1"/>
          <p:cNvSpPr/>
          <p:nvPr/>
        </p:nvSpPr>
        <p:spPr>
          <a:xfrm>
            <a:off x="323527" y="196678"/>
            <a:ext cx="8208914" cy="461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Споделяне на опит и инструменти  </a:t>
            </a:r>
          </a:p>
        </p:txBody>
      </p:sp>
      <p:pic>
        <p:nvPicPr>
          <p:cNvPr id="150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6695710"/>
            <a:ext cx="9144001" cy="20157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Rectangle 7"/>
          <p:cNvSpPr/>
          <p:nvPr/>
        </p:nvSpPr>
        <p:spPr>
          <a:xfrm>
            <a:off x="755575" y="2132856"/>
            <a:ext cx="7704858" cy="2712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Уеб-базирано хранилище за всички продукти, изработени в рамките на дейността</a:t>
            </a:r>
          </a:p>
          <a:p>
            <a:pPr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Интерактивни/електронни версии на обучителните пакети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Групов списък с адреси за споделяне на продуктите и докладите при тяхното изготвяне</a:t>
            </a:r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342900" indent="-342900">
              <a:buSzPct val="100000"/>
              <a:buFont typeface="Arial"/>
              <a:buChar char="•"/>
              <a:defRPr sz="200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Други канали … предложения?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mage 1" descr="Image 1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2" y="0"/>
            <a:ext cx="9144002" cy="836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itle 1"/>
          <p:cNvSpPr/>
          <p:nvPr/>
        </p:nvSpPr>
        <p:spPr>
          <a:xfrm>
            <a:off x="2123727" y="188640"/>
            <a:ext cx="4473187" cy="461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За контакт </a:t>
            </a:r>
          </a:p>
        </p:txBody>
      </p:sp>
      <p:pic>
        <p:nvPicPr>
          <p:cNvPr id="155" name="Image 1" descr="Imag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6695710"/>
            <a:ext cx="9144001" cy="20157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Rectangle 3"/>
          <p:cNvSpPr/>
          <p:nvPr/>
        </p:nvSpPr>
        <p:spPr>
          <a:xfrm>
            <a:off x="457200" y="1600203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07" tIns="45707" rIns="45707" bIns="45707">
            <a:normAutofit/>
          </a:bodyPr>
          <a:lstStyle/>
          <a:p>
            <a:pPr algn="ctr">
              <a:lnSpc>
                <a:spcPct val="90000"/>
              </a:lnSpc>
              <a:spcBef>
                <a:spcPts val="700"/>
              </a:spcBef>
              <a:defRPr sz="2400" b="1">
                <a:solidFill>
                  <a:srgbClr val="888888"/>
                </a:solidFill>
              </a:defRPr>
            </a:pPr>
            <a:endParaRPr/>
          </a:p>
          <a:p>
            <a:pPr algn="ctr">
              <a:lnSpc>
                <a:spcPct val="90000"/>
              </a:lnSpc>
              <a:spcBef>
                <a:spcPts val="700"/>
              </a:spcBef>
              <a:defRPr sz="2000">
                <a:solidFill>
                  <a:srgbClr val="888888"/>
                </a:solidFill>
              </a:defRPr>
            </a:pPr>
            <a:endParaRPr/>
          </a:p>
          <a:p>
            <a:pPr algn="ctr">
              <a:lnSpc>
                <a:spcPct val="90000"/>
              </a:lnSpc>
              <a:spcBef>
                <a:spcPts val="400"/>
              </a:spcBef>
              <a:defRPr sz="2000">
                <a:solidFill>
                  <a:srgbClr val="888888"/>
                </a:solidFill>
              </a:defRPr>
            </a:pPr>
            <a:r>
              <a:t>ЗВЕНО “ПРОГРАМА ЗА МЛАДЕЖКА ЗАЕТОСТ” </a:t>
            </a:r>
            <a:endParaRPr sz="3200"/>
          </a:p>
          <a:p>
            <a:pPr algn="ctr">
              <a:lnSpc>
                <a:spcPct val="90000"/>
              </a:lnSpc>
              <a:spcBef>
                <a:spcPts val="700"/>
              </a:spcBef>
              <a:defRPr sz="2000">
                <a:solidFill>
                  <a:srgbClr val="888888"/>
                </a:solidFill>
              </a:defRPr>
            </a:pPr>
            <a:endParaRPr/>
          </a:p>
          <a:p>
            <a:pPr algn="ctr">
              <a:lnSpc>
                <a:spcPct val="90000"/>
              </a:lnSpc>
              <a:spcBef>
                <a:spcPts val="400"/>
              </a:spcBef>
              <a:defRPr>
                <a:solidFill>
                  <a:srgbClr val="888888"/>
                </a:solidFill>
              </a:defRPr>
            </a:pPr>
            <a:r>
              <a:t> МЕЖДУНАРОДНО БЮРО ПО ТРУДА, ЖЕНЕВА </a:t>
            </a:r>
          </a:p>
          <a:p>
            <a:pPr algn="ctr">
              <a:lnSpc>
                <a:spcPct val="90000"/>
              </a:lnSpc>
              <a:spcBef>
                <a:spcPts val="700"/>
              </a:spcBef>
              <a:defRPr>
                <a:solidFill>
                  <a:srgbClr val="888888"/>
                </a:solidFill>
              </a:defRPr>
            </a:pPr>
            <a:endParaRPr/>
          </a:p>
          <a:p>
            <a:pPr algn="ctr">
              <a:lnSpc>
                <a:spcPct val="90000"/>
              </a:lnSpc>
              <a:spcBef>
                <a:spcPts val="400"/>
              </a:spcBef>
              <a:defRPr sz="2000">
                <a:solidFill>
                  <a:srgbClr val="888888"/>
                </a:solidFill>
              </a:defRPr>
            </a:pPr>
            <a:r>
              <a:t>Email: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nebuloni@ilo.org</a:t>
            </a:r>
          </a:p>
          <a:p>
            <a:pPr algn="ctr">
              <a:lnSpc>
                <a:spcPct val="90000"/>
              </a:lnSpc>
              <a:spcBef>
                <a:spcPts val="700"/>
              </a:spcBef>
              <a:defRPr sz="2000">
                <a:solidFill>
                  <a:srgbClr val="888888"/>
                </a:solidFill>
              </a:defRPr>
            </a:pPr>
            <a:endParaRPr/>
          </a:p>
          <a:p>
            <a:pPr algn="ctr">
              <a:lnSpc>
                <a:spcPct val="90000"/>
              </a:lnSpc>
              <a:spcBef>
                <a:spcPts val="400"/>
              </a:spcBef>
              <a:defRPr sz="2000">
                <a:solidFill>
                  <a:srgbClr val="888888"/>
                </a:solidFill>
              </a:defRPr>
            </a:pPr>
            <a:r>
              <a:t>Web: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5"/>
              </a:rPr>
              <a:t>www.ilo.org/youth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advClick="1" p14:dur="1200">
        <p15:prstTrans prst="pageCurlDouble"/>
      </p:transition>
    </mc:Choice>
    <mc:Choice xmlns:p14="http://schemas.microsoft.com/office/powerpoint/2010/main" xmlns="" Requires="p14">
      <p:transition spd="slow" advClick="1" p14:dur="1200">
        <p14:prism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Моментен статус на съвместната дейност на ЕК и МОТ  по политиката за младежка заетост: Компонент “Гаранция за младежта”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Моментен статус на съвместната дейност на ЕК и МОТ  по политиката за младежка заетост: Компонент “Гаранция за младежта”</dc:title>
  <dc:creator>Mikhaela Miteva</dc:creator>
  <cp:lastModifiedBy>Mikhaela Miteva</cp:lastModifiedBy>
  <cp:revision>1</cp:revision>
  <dcterms:modified xsi:type="dcterms:W3CDTF">2017-05-29T06:35:55Z</dcterms:modified>
</cp:coreProperties>
</file>