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024" r:id="rId2"/>
  </p:sldMasterIdLst>
  <p:notesMasterIdLst>
    <p:notesMasterId r:id="rId20"/>
  </p:notesMasterIdLst>
  <p:handoutMasterIdLst>
    <p:handoutMasterId r:id="rId21"/>
  </p:handoutMasterIdLst>
  <p:sldIdLst>
    <p:sldId id="256" r:id="rId3"/>
    <p:sldId id="259" r:id="rId4"/>
    <p:sldId id="300" r:id="rId5"/>
    <p:sldId id="319" r:id="rId6"/>
    <p:sldId id="320" r:id="rId7"/>
    <p:sldId id="331" r:id="rId8"/>
    <p:sldId id="332" r:id="rId9"/>
    <p:sldId id="305" r:id="rId10"/>
    <p:sldId id="309" r:id="rId11"/>
    <p:sldId id="310" r:id="rId12"/>
    <p:sldId id="333" r:id="rId13"/>
    <p:sldId id="315" r:id="rId14"/>
    <p:sldId id="326" r:id="rId15"/>
    <p:sldId id="335" r:id="rId16"/>
    <p:sldId id="336" r:id="rId17"/>
    <p:sldId id="314" r:id="rId18"/>
    <p:sldId id="325" r:id="rId19"/>
  </p:sldIdLst>
  <p:sldSz cx="9144000" cy="6858000" type="screen4x3"/>
  <p:notesSz cx="6797675" cy="9874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319F"/>
    <a:srgbClr val="8C3DBD"/>
    <a:srgbClr val="BF37C2"/>
    <a:srgbClr val="2D5EC1"/>
    <a:srgbClr val="3166CF"/>
    <a:srgbClr val="3E6FD2"/>
    <a:srgbClr val="BDDE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949" autoAdjust="0"/>
  </p:normalViewPr>
  <p:slideViewPr>
    <p:cSldViewPr>
      <p:cViewPr>
        <p:scale>
          <a:sx n="80" d="100"/>
          <a:sy n="80" d="100"/>
        </p:scale>
        <p:origin x="-155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18" tIns="45409" rIns="90818" bIns="4540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18" tIns="45409" rIns="90818" bIns="4540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406"/>
            <a:ext cx="2945659" cy="49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18" tIns="45409" rIns="90818" bIns="4540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378406"/>
            <a:ext cx="2945659" cy="49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18" tIns="45409" rIns="90818" bIns="4540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CCE4E61-AC6E-41CC-8E9D-0F9A47A652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887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18" tIns="45409" rIns="90818" bIns="4540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18" tIns="45409" rIns="90818" bIns="4540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9993"/>
            <a:ext cx="5438140" cy="4443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18" tIns="45409" rIns="90818" bIns="454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406"/>
            <a:ext cx="2945659" cy="49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18" tIns="45409" rIns="90818" bIns="4540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406"/>
            <a:ext cx="2945659" cy="49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18" tIns="45409" rIns="90818" bIns="4540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139B7D6-59E3-46E8-84C3-4AD4C52187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458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ircabc.europa.eu/w/browse/ff082d4f-5e6f-43d0-a8ae-74111dd44c6b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2B9C42C-813D-4C5B-A548-F9E1FD83F1F9}" type="slidenum">
              <a:rPr lang="en-GB" altLang="en-US" smtClean="0">
                <a:latin typeface="Arial" pitchFamily="34" charset="0"/>
              </a:rPr>
              <a:pPr/>
              <a:t>1</a:t>
            </a:fld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>
              <a:latin typeface="Arial" pitchFamily="34" charset="0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4C8EB80-2399-4026-AE21-44097E3A1459}" type="slidenum">
              <a:rPr lang="en-GB" altLang="en-US" smtClean="0">
                <a:latin typeface="Arial" pitchFamily="34" charset="0"/>
              </a:rPr>
              <a:pPr/>
              <a:t>10</a:t>
            </a:fld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>
              <a:latin typeface="Arial" pitchFamily="34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8251E25-B317-408C-A4C9-BF25112F48F4}" type="slidenum">
              <a:rPr lang="en-GB" altLang="en-US" smtClean="0">
                <a:latin typeface="Arial" pitchFamily="34" charset="0"/>
                <a:ea typeface="MS PGothic" pitchFamily="34" charset="-128"/>
              </a:rPr>
              <a:pPr/>
              <a:t>11</a:t>
            </a:fld>
            <a:endParaRPr lang="en-GB" alt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 altLang="en-US" dirty="0" smtClean="0"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53B59F1-7E51-4688-9567-1E1AA455C9E4}" type="slidenum">
              <a:rPr lang="en-GB" altLang="en-US" smtClean="0">
                <a:latin typeface="Arial" pitchFamily="34" charset="0"/>
              </a:rPr>
              <a:pPr/>
              <a:t>12</a:t>
            </a:fld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z="1000" dirty="0">
              <a:latin typeface="Arial" pitchFamily="34" charset="0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6F712F7-D972-4650-9401-EEBB9649E8EB}" type="slidenum">
              <a:rPr lang="en-GB" altLang="en-US" smtClean="0">
                <a:latin typeface="Arial" pitchFamily="34" charset="0"/>
              </a:rPr>
              <a:pPr/>
              <a:t>13</a:t>
            </a:fld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defRPr/>
            </a:pPr>
            <a:r>
              <a:rPr lang="en-GB" dirty="0" smtClean="0">
                <a:latin typeface="Arial" pitchFamily="34" charset="0"/>
                <a:ea typeface="ＭＳ Ｐゴシック" pitchFamily="34" charset="-128"/>
              </a:rPr>
              <a:t>Link to download the toolkit: </a:t>
            </a:r>
            <a:r>
              <a:rPr lang="en-US" u="sng" dirty="0" smtClean="0">
                <a:hlinkClick r:id="rId3"/>
              </a:rPr>
              <a:t>https://circabc.europa.eu/w/browse/ff082d4f-5e6f-43d0-a8ae-74111dd44c6b</a:t>
            </a:r>
            <a:r>
              <a:rPr lang="en-GB" dirty="0" smtClean="0"/>
              <a:t> </a:t>
            </a: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F5E2E37-0837-447D-BDB0-3A136B173A3F}" type="slidenum">
              <a:rPr lang="fr-BE" altLang="en-US" smtClean="0">
                <a:latin typeface="Arial" pitchFamily="34" charset="0"/>
                <a:ea typeface="MS PGothic" pitchFamily="34" charset="-128"/>
              </a:rPr>
              <a:pPr/>
              <a:t>14</a:t>
            </a:fld>
            <a:endParaRPr lang="fr-BE" alt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BC64D0D-233A-4435-843D-E64C2E4CCAC3}" type="slidenum">
              <a:rPr lang="en-GB" altLang="en-US" smtClean="0">
                <a:latin typeface="Arial" pitchFamily="34" charset="0"/>
                <a:ea typeface="MS PGothic" pitchFamily="34" charset="-128"/>
              </a:rPr>
              <a:pPr/>
              <a:t>15</a:t>
            </a:fld>
            <a:endParaRPr lang="en-GB" alt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 txBox="1">
            <a:spLocks noGrp="1" noChangeArrowheads="1"/>
          </p:cNvSpPr>
          <p:nvPr/>
        </p:nvSpPr>
        <p:spPr bwMode="auto">
          <a:xfrm>
            <a:off x="3850443" y="9379984"/>
            <a:ext cx="2945659" cy="492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896" tIns="47947" rIns="95896" bIns="47947" anchor="b"/>
          <a:lstStyle/>
          <a:p>
            <a:pPr algn="r" defTabSz="952330"/>
            <a:fld id="{22C8396F-50BC-4CF9-8880-A3A5912A6998}" type="slidenum">
              <a:rPr lang="en-GB" altLang="en-US" sz="1300" b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pPr algn="r" defTabSz="952330"/>
              <a:t>16</a:t>
            </a:fld>
            <a:endParaRPr lang="en-GB" altLang="en-US" sz="1300" b="0">
              <a:solidFill>
                <a:srgbClr val="0000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3885" y="4689993"/>
            <a:ext cx="5833098" cy="4911069"/>
          </a:xfrm>
          <a:noFill/>
        </p:spPr>
        <p:txBody>
          <a:bodyPr/>
          <a:lstStyle/>
          <a:p>
            <a:pPr eaLnBrk="1" hangingPunct="1"/>
            <a:endParaRPr lang="fr-FR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74ADDA3-EE19-485E-82E0-0BFA1EE7BF50}" type="slidenum">
              <a:rPr lang="en-GB" altLang="en-US" smtClean="0">
                <a:latin typeface="Arial" pitchFamily="34" charset="0"/>
              </a:rPr>
              <a:pPr/>
              <a:t>17</a:t>
            </a:fld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21AC306-6EEB-4441-8FA6-463C8195C7B4}" type="slidenum">
              <a:rPr lang="en-GB" altLang="en-US" smtClean="0">
                <a:latin typeface="Arial" pitchFamily="34" charset="0"/>
              </a:rPr>
              <a:pPr/>
              <a:t>2</a:t>
            </a:fld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>
              <a:latin typeface="Arial" pitchFamily="34" charset="0"/>
            </a:endParaRPr>
          </a:p>
          <a:p>
            <a:endParaRPr lang="en-US" altLang="en-US" dirty="0" smtClean="0">
              <a:latin typeface="Arial" pitchFamily="34" charset="0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D73A7CB-E795-4ACD-A671-E02A912D46C1}" type="slidenum">
              <a:rPr lang="en-GB" altLang="en-US" smtClean="0">
                <a:latin typeface="Arial" pitchFamily="34" charset="0"/>
              </a:rPr>
              <a:pPr/>
              <a:t>3</a:t>
            </a:fld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BE" altLang="en-US" dirty="0" smtClean="0"/>
          </a:p>
          <a:p>
            <a:pPr>
              <a:defRPr/>
            </a:pPr>
            <a:endParaRPr lang="en-GB" altLang="en-US" dirty="0" smtClean="0"/>
          </a:p>
          <a:p>
            <a:pPr>
              <a:defRPr/>
            </a:pPr>
            <a:endParaRPr lang="en-GB" alt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1F4BC4D-047A-43CF-BC6C-97AFBFB1C4D2}" type="slidenum">
              <a:rPr lang="en-GB" altLang="en-US" smtClean="0">
                <a:solidFill>
                  <a:srgbClr val="000000"/>
                </a:solidFill>
                <a:latin typeface="Arial" pitchFamily="34" charset="0"/>
              </a:rPr>
              <a:pPr/>
              <a:t>4</a:t>
            </a:fld>
            <a:endParaRPr lang="en-GB" alt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tabLst>
                <a:tab pos="227046" algn="l"/>
              </a:tabLst>
            </a:pPr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A8A3AA2-47A1-4041-B306-7B02684BAAFB}" type="slidenum">
              <a:rPr lang="en-GB" altLang="en-US" smtClean="0">
                <a:solidFill>
                  <a:srgbClr val="000000"/>
                </a:solidFill>
                <a:latin typeface="Arial" pitchFamily="34" charset="0"/>
              </a:rPr>
              <a:pPr/>
              <a:t>5</a:t>
            </a:fld>
            <a:endParaRPr lang="en-GB" alt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 eaLnBrk="1" hangingPunct="1"/>
            <a:endParaRPr lang="en-US" altLang="en-US" b="1" dirty="0" smtClean="0">
              <a:latin typeface="Arial" pitchFamily="34" charset="0"/>
              <a:ea typeface="MS PGothic" pitchFamily="34" charset="-128"/>
            </a:endParaRPr>
          </a:p>
          <a:p>
            <a:pPr lvl="1" eaLnBrk="1" hangingPunct="1"/>
            <a:endParaRPr lang="en-US" altLang="en-US" dirty="0" smtClean="0">
              <a:latin typeface="Arial" pitchFamily="34" charset="0"/>
              <a:ea typeface="MS PGothic" pitchFamily="34" charset="-128"/>
            </a:endParaRPr>
          </a:p>
          <a:p>
            <a:pPr lvl="1" eaLnBrk="1" hangingPunct="1"/>
            <a:endParaRPr lang="en-US" altLang="en-US" dirty="0" smtClean="0">
              <a:latin typeface="Arial" pitchFamily="34" charset="0"/>
              <a:ea typeface="MS PGothic" pitchFamily="34" charset="-128"/>
            </a:endParaRPr>
          </a:p>
          <a:p>
            <a:pPr lvl="1" eaLnBrk="1" hangingPunct="1"/>
            <a:endParaRPr lang="en-US" altLang="en-US" dirty="0" smtClean="0">
              <a:latin typeface="Arial" pitchFamily="34" charset="0"/>
              <a:ea typeface="MS PGothic" pitchFamily="34" charset="-128"/>
            </a:endParaRPr>
          </a:p>
          <a:p>
            <a:endParaRPr lang="en-GB" altLang="en-US" dirty="0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49176"/>
            <a:fld id="{43D92077-714E-4FBC-97F7-2ADD20B52817}" type="slidenum">
              <a:rPr lang="en-GB" altLang="en-US" smtClean="0">
                <a:latin typeface="Arial" pitchFamily="34" charset="0"/>
                <a:ea typeface="MS PGothic" pitchFamily="34" charset="-128"/>
              </a:rPr>
              <a:pPr defTabSz="949176"/>
              <a:t>6</a:t>
            </a:fld>
            <a:endParaRPr lang="en-GB" alt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i="1" dirty="0" smtClean="0">
              <a:latin typeface="Arial" pitchFamily="34" charset="0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49176"/>
            <a:fld id="{D57C18DF-21B0-4375-8673-5266752F8887}" type="slidenum">
              <a:rPr lang="en-GB" altLang="en-US" smtClean="0">
                <a:latin typeface="Arial" pitchFamily="34" charset="0"/>
                <a:ea typeface="MS PGothic" pitchFamily="34" charset="-128"/>
              </a:rPr>
              <a:pPr defTabSz="949176"/>
              <a:t>7</a:t>
            </a:fld>
            <a:endParaRPr lang="en-GB" alt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>
              <a:latin typeface="Arial" pitchFamily="34" charset="0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46D2F7F-DB62-47FE-9B79-32964788DE77}" type="slidenum">
              <a:rPr lang="en-GB" altLang="en-US" smtClean="0">
                <a:latin typeface="Arial" pitchFamily="34" charset="0"/>
              </a:rPr>
              <a:pPr/>
              <a:t>8</a:t>
            </a:fld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BE" altLang="en-US" dirty="0" smtClean="0">
              <a:latin typeface="Arial" pitchFamily="34" charset="0"/>
            </a:endParaRPr>
          </a:p>
          <a:p>
            <a:endParaRPr lang="en-US" altLang="en-US" dirty="0" smtClean="0">
              <a:latin typeface="Arial" pitchFamily="34" charset="0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C3CE024-3745-4D1D-BF53-E69DE3AF4785}" type="slidenum">
              <a:rPr lang="en-GB" altLang="en-US" smtClean="0">
                <a:latin typeface="Arial" pitchFamily="34" charset="0"/>
              </a:rPr>
              <a:pPr/>
              <a:t>9</a:t>
            </a:fld>
            <a:endParaRPr lang="en-GB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960438"/>
            <a:ext cx="9144000" cy="593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968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46062" y="1700808"/>
            <a:ext cx="8646417" cy="790575"/>
          </a:xfrm>
          <a:noFill/>
        </p:spPr>
        <p:txBody>
          <a:bodyPr/>
          <a:lstStyle>
            <a:lvl1pPr marL="3175" algn="ctr">
              <a:defRPr sz="5000">
                <a:solidFill>
                  <a:srgbClr val="FFD624"/>
                </a:solidFill>
                <a:latin typeface="+mj-lt"/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51520" y="3345378"/>
            <a:ext cx="8640960" cy="1739806"/>
          </a:xfrm>
        </p:spPr>
        <p:txBody>
          <a:bodyPr/>
          <a:lstStyle>
            <a:lvl1pPr marL="0" indent="0" algn="ctr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fr-BE" noProof="0" dirty="0" smtClean="0"/>
          </a:p>
        </p:txBody>
      </p:sp>
      <p:sp>
        <p:nvSpPr>
          <p:cNvPr id="7" name="Rectangle 12"/>
          <p:cNvSpPr>
            <a:spLocks noGrp="1" noChangeAspect="1" noChangeArrowheads="1"/>
          </p:cNvSpPr>
          <p:nvPr>
            <p:ph type="dt" sz="half" idx="10"/>
          </p:nvPr>
        </p:nvSpPr>
        <p:spPr>
          <a:xfrm>
            <a:off x="457200" y="6473825"/>
            <a:ext cx="2339975" cy="268288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200" b="0">
                <a:solidFill>
                  <a:srgbClr val="2D5EC1"/>
                </a:solidFill>
                <a:latin typeface="PF Square Sans Pro" panose="02000506040000020004" pitchFamily="2" charset="0"/>
              </a:defRPr>
            </a:lvl1pPr>
          </a:lstStyle>
          <a:p>
            <a:pPr>
              <a:defRPr/>
            </a:pPr>
            <a:r>
              <a:rPr lang="en-US"/>
              <a:t>5 novembre 2014</a:t>
            </a:r>
            <a:endParaRPr lang="en-GB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15325" y="6470650"/>
            <a:ext cx="360363" cy="3429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100">
                <a:solidFill>
                  <a:srgbClr val="2D5EC1"/>
                </a:solidFill>
                <a:latin typeface="PF Square Sans Pro" panose="02000506040000020004" pitchFamily="2" charset="0"/>
              </a:defRPr>
            </a:lvl1pPr>
          </a:lstStyle>
          <a:p>
            <a:pPr>
              <a:defRPr/>
            </a:pPr>
            <a:fld id="{B74F048C-9DC0-43C3-9F2E-8F63293513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sz="quarter" idx="12"/>
          </p:nvPr>
        </p:nvSpPr>
        <p:spPr>
          <a:xfrm>
            <a:off x="5003800" y="6470650"/>
            <a:ext cx="3168650" cy="3429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1200">
                <a:solidFill>
                  <a:srgbClr val="2D5EC1"/>
                </a:solidFill>
                <a:latin typeface="PF Square Sans Pro" panose="02000506040000020004" pitchFamily="2" charset="0"/>
              </a:defRPr>
            </a:lvl1pPr>
          </a:lstStyle>
          <a:p>
            <a:pPr>
              <a:defRPr/>
            </a:pPr>
            <a:r>
              <a:rPr lang="en-GB"/>
              <a:t>Name, surname – EMPL C1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 novembre 2014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Name, surname – EMPL C1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E5C96-C637-4F7D-8075-7F438E4C40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 novembre 2014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Name, surname – EMPL C1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AAC9E-56AC-483C-85AD-64CB164D02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z="1800" b="0" smtClean="0">
              <a:solidFill>
                <a:srgbClr val="FFFFFF"/>
              </a:solidFill>
              <a:latin typeface="Verdana" pitchFamily="34" charset="0"/>
              <a:cs typeface="Arial" pitchFamily="34" charset="0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968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3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4140200" y="6643688"/>
            <a:ext cx="863600" cy="2143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marL="3175">
              <a:defRPr>
                <a:solidFill>
                  <a:schemeClr val="tx1"/>
                </a:solidFill>
                <a:latin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sz="800" b="0" i="1" smtClean="0">
                <a:solidFill>
                  <a:srgbClr val="FFFFFF"/>
                </a:solidFill>
                <a:latin typeface="PF Square Sans Pro" pitchFamily="2" charset="0"/>
                <a:ea typeface="ＭＳ Ｐゴシック" pitchFamily="34" charset="-128"/>
                <a:cs typeface="Arial" pitchFamily="34" charset="0"/>
              </a:rPr>
              <a:t>Social Europe</a:t>
            </a:r>
            <a:endParaRPr lang="en-GB" sz="800" b="0" i="1" smtClean="0">
              <a:solidFill>
                <a:srgbClr val="FFFFFF"/>
              </a:solidFill>
              <a:latin typeface="PF Square Sans Pro" pitchFamily="2" charset="0"/>
              <a:ea typeface="ＭＳ Ｐゴシック" pitchFamily="34" charset="-128"/>
              <a:cs typeface="Arial" pitchFamily="34" charset="0"/>
            </a:endParaRPr>
          </a:p>
        </p:txBody>
      </p:sp>
      <p:pic>
        <p:nvPicPr>
          <p:cNvPr id="8" name="Picture 23" descr="thumb_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6563" y="6657975"/>
            <a:ext cx="64135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ＭＳ Ｐゴシック" pitchFamily="34" charset="-128"/>
              </a:defRPr>
            </a:lvl1pPr>
          </a:lstStyle>
          <a:p>
            <a:pPr>
              <a:defRPr/>
            </a:pPr>
            <a:fld id="{642193B5-7D37-4328-A41E-48A0BFB60B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16D8904B-7D9D-4159-B9EF-CEDCA69242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D170D21B-0E6D-4F79-8F26-552445D562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8D7617C3-3754-48B8-8277-45D174D3CE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B5F4EED4-F951-41BC-9678-3322B0E771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F69F552B-AE17-42FF-A22B-8F7654ADBA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CFAE22D2-5B9F-4855-B27E-EAE33400E0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F073B743-E8E4-4053-A691-9157817786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 novembre 2014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Name, surname – EMPL C1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4C9B7-C38B-4552-91C2-F007E56E2D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22EB42E7-155B-45EC-8492-206D3EA47D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C80E7DFC-DAD8-426B-A3A9-4AB0384405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7B1A4129-B385-4C8A-8A4B-768BC0CBE7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 novembre 2014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Name, surname – EMPL C1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F7CF5-90A5-481D-9DD8-DC2E02FC9F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 novembre 2014</a:t>
            </a: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Name, surname – EMPL C1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86DF3-6151-4056-94E2-2200B0D0AB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 novembre 2014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Name, surname – EMPL C1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60DB6-512F-45E8-B95D-8BF3760DBA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 novembre 2014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Name, surname – EMPL C1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2AD44-6F8B-41D9-9F13-C34F5EC3BB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 novembre 2014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Name, surname – EMPL C1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D721B-F6CC-4FE8-8EF8-2512C49FBC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 novembre 2014</a:t>
            </a: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Name, surname – EMPL C1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60B40-9F6B-461B-B032-EF65792F3F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 novembre 2014</a:t>
            </a: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Name, surname – EMPL C1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08EE5-2B5A-43A5-BAEF-E1AD74A0CF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spect="1" noChangeArrowheads="1"/>
          </p:cNvSpPr>
          <p:nvPr>
            <p:ph type="dt" sz="half" idx="2"/>
          </p:nvPr>
        </p:nvSpPr>
        <p:spPr bwMode="auto">
          <a:xfrm>
            <a:off x="457200" y="6470650"/>
            <a:ext cx="2339975" cy="27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rgbClr val="2D5EC1"/>
                </a:solidFill>
                <a:latin typeface="PF Square Sans Pro" panose="02000506040000020004" pitchFamily="2" charset="0"/>
              </a:defRPr>
            </a:lvl1pPr>
          </a:lstStyle>
          <a:p>
            <a:pPr>
              <a:defRPr/>
            </a:pPr>
            <a:r>
              <a:rPr lang="en-US"/>
              <a:t>5 </a:t>
            </a:r>
            <a:r>
              <a:rPr lang="en-US" err="1"/>
              <a:t>novembre</a:t>
            </a:r>
            <a:r>
              <a:rPr lang="en-US"/>
              <a:t> 2014</a:t>
            </a: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03800" y="6473825"/>
            <a:ext cx="316865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2D5EC1"/>
                </a:solidFill>
                <a:latin typeface="PF Square Sans Pro" panose="02000506040000020004" pitchFamily="2" charset="0"/>
              </a:defRPr>
            </a:lvl1pPr>
          </a:lstStyle>
          <a:p>
            <a:pPr>
              <a:defRPr/>
            </a:pPr>
            <a:r>
              <a:rPr lang="fr-BE"/>
              <a:t>Name, </a:t>
            </a:r>
            <a:r>
              <a:rPr lang="fr-BE" err="1"/>
              <a:t>surname</a:t>
            </a:r>
            <a:r>
              <a:rPr lang="fr-BE"/>
              <a:t> – EMPL C1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473825"/>
            <a:ext cx="369887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2D5EC1"/>
                </a:solidFill>
                <a:latin typeface="PF Square Sans Pro" panose="02000506040000020004" pitchFamily="2" charset="0"/>
              </a:defRPr>
            </a:lvl1pPr>
          </a:lstStyle>
          <a:p>
            <a:pPr>
              <a:defRPr/>
            </a:pPr>
            <a:fld id="{38FBDB44-4F09-472E-906B-33AB424DBA0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4968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54" r:id="rId1"/>
    <p:sldLayoutId id="2147484455" r:id="rId2"/>
    <p:sldLayoutId id="2147484456" r:id="rId3"/>
    <p:sldLayoutId id="2147484457" r:id="rId4"/>
    <p:sldLayoutId id="2147484458" r:id="rId5"/>
    <p:sldLayoutId id="2147484459" r:id="rId6"/>
    <p:sldLayoutId id="2147484460" r:id="rId7"/>
    <p:sldLayoutId id="2147484461" r:id="rId8"/>
    <p:sldLayoutId id="2147484462" r:id="rId9"/>
    <p:sldLayoutId id="2147484463" r:id="rId10"/>
    <p:sldLayoutId id="2147484464" r:id="rId11"/>
  </p:sldLayoutIdLst>
  <p:hf hdr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65E8BD13-DB6C-4D2D-859F-38B14B8DB1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2057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4968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4140200" y="6643688"/>
            <a:ext cx="863600" cy="2143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marL="3175">
              <a:defRPr>
                <a:solidFill>
                  <a:schemeClr val="tx1"/>
                </a:solidFill>
                <a:latin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sz="800" b="0" i="1" smtClean="0">
                <a:solidFill>
                  <a:srgbClr val="FFFFFF"/>
                </a:solidFill>
                <a:latin typeface="PF Square Sans Pro" pitchFamily="2" charset="0"/>
                <a:ea typeface="ＭＳ Ｐゴシック" pitchFamily="34" charset="-128"/>
                <a:cs typeface="Arial" pitchFamily="34" charset="0"/>
              </a:rPr>
              <a:t>Social Europe</a:t>
            </a:r>
            <a:endParaRPr lang="en-GB" sz="800" b="0" i="1" smtClean="0">
              <a:solidFill>
                <a:srgbClr val="FFFFFF"/>
              </a:solidFill>
              <a:latin typeface="PF Square Sans Pro" pitchFamily="2" charset="0"/>
              <a:ea typeface="ＭＳ Ｐゴシック" pitchFamily="34" charset="-128"/>
              <a:cs typeface="Arial" pitchFamily="34" charset="0"/>
            </a:endParaRPr>
          </a:p>
        </p:txBody>
      </p:sp>
      <p:pic>
        <p:nvPicPr>
          <p:cNvPr id="2059" name="Picture 19" descr="thumb_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46563" y="6657975"/>
            <a:ext cx="64135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65" r:id="rId1"/>
    <p:sldLayoutId id="2147484466" r:id="rId2"/>
    <p:sldLayoutId id="2147484467" r:id="rId3"/>
    <p:sldLayoutId id="2147484468" r:id="rId4"/>
    <p:sldLayoutId id="2147484469" r:id="rId5"/>
    <p:sldLayoutId id="2147484470" r:id="rId6"/>
    <p:sldLayoutId id="2147484471" r:id="rId7"/>
    <p:sldLayoutId id="2147484472" r:id="rId8"/>
    <p:sldLayoutId id="2147484473" r:id="rId9"/>
    <p:sldLayoutId id="2147484474" r:id="rId10"/>
    <p:sldLayoutId id="2147484475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hyperlink" Target="https://circabc.europa.eu/w/browse/ff082d4f-5e6f-43d0-a8ae-74111dd44c6b" TargetMode="Externa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social/main.jsp?catId=632&amp;langId=en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ec.europa.eu/social/BlobServlet?docId=16237&amp;langId=en" TargetMode="External"/><Relationship Id="rId3" Type="http://schemas.openxmlformats.org/officeDocument/2006/relationships/hyperlink" Target="http://ec.europa.eu/social/youthguarantee" TargetMode="External"/><Relationship Id="rId7" Type="http://schemas.openxmlformats.org/officeDocument/2006/relationships/hyperlink" Target="http://eur-lex.europa.eu/legal-content/EN/TXT/?qid=1477901398883&amp;uri=CELEX:52016DC0646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europa.eu/rapid/press-release_MEMO-16-3215_en.htm" TargetMode="External"/><Relationship Id="rId5" Type="http://schemas.openxmlformats.org/officeDocument/2006/relationships/hyperlink" Target="http://ec.europa.eu/social/main.jsp?langId=en&amp;catId=1079&amp;newsId=2629&amp;furtherNews=yes" TargetMode="External"/><Relationship Id="rId4" Type="http://schemas.openxmlformats.org/officeDocument/2006/relationships/hyperlink" Target="http://ec.europa.eu/social/main.jsp?catId=1161&amp;langId=en" TargetMode="External"/><Relationship Id="rId9" Type="http://schemas.openxmlformats.org/officeDocument/2006/relationships/hyperlink" Target="http://ec.europa.eu/social/BlobServlet?docId=16299&amp;langId=en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europa.eu/rapid/press-release_MEMO-16-4168_en.htm" TargetMode="External"/><Relationship Id="rId3" Type="http://schemas.openxmlformats.org/officeDocument/2006/relationships/hyperlink" Target="http://eur-lex.europa.eu/legal-content/EN/TXT/?uri=COM:2016:940:FIN" TargetMode="External"/><Relationship Id="rId7" Type="http://schemas.openxmlformats.org/officeDocument/2006/relationships/hyperlink" Target="http://eur-lex.europa.eu/legal-content/EN/TXT/?uri=COM:2016:942:FIN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uropa.eu/rapid/press-release_IP-16-4165_en.htm" TargetMode="External"/><Relationship Id="rId5" Type="http://schemas.openxmlformats.org/officeDocument/2006/relationships/hyperlink" Target="http://eur-lex.europa.eu/legal-content/EN/TXT/?qid=1481206862153&amp;uri=COM:2016:941:FIN" TargetMode="External"/><Relationship Id="rId10" Type="http://schemas.openxmlformats.org/officeDocument/2006/relationships/hyperlink" Target="http://europa.eu/!YU73QJ" TargetMode="External"/><Relationship Id="rId4" Type="http://schemas.openxmlformats.org/officeDocument/2006/relationships/hyperlink" Target="http://europa.eu/rapid/press-release_MEMO-16-4166_en.htm" TargetMode="External"/><Relationship Id="rId9" Type="http://schemas.openxmlformats.org/officeDocument/2006/relationships/hyperlink" Target="https://ec.europa.eu/info/eu-solidarity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18823" y="1196752"/>
            <a:ext cx="8789988" cy="863600"/>
          </a:xfrm>
        </p:spPr>
        <p:txBody>
          <a:bodyPr/>
          <a:lstStyle/>
          <a:p>
            <a:pPr indent="0" eaLnBrk="1" hangingPunct="1"/>
            <a:r>
              <a:rPr lang="en-GB" altLang="en-US" dirty="0" smtClean="0">
                <a:solidFill>
                  <a:schemeClr val="tx1"/>
                </a:solidFill>
              </a:rPr>
              <a:t/>
            </a:r>
            <a:br>
              <a:rPr lang="en-GB" altLang="en-US" dirty="0" smtClean="0">
                <a:solidFill>
                  <a:schemeClr val="tx1"/>
                </a:solidFill>
              </a:rPr>
            </a:br>
            <a:r>
              <a:rPr lang="bg-BG" sz="2000" dirty="0">
                <a:solidFill>
                  <a:schemeClr val="tx1"/>
                </a:solidFill>
              </a:rPr>
              <a:t>Младежка заетост</a:t>
            </a:r>
            <a:r>
              <a:rPr lang="en-GB" altLang="en-US" dirty="0" smtClean="0">
                <a:solidFill>
                  <a:schemeClr val="tx1"/>
                </a:solidFill>
              </a:rPr>
              <a:t/>
            </a:r>
            <a:br>
              <a:rPr lang="en-GB" altLang="en-US" dirty="0" smtClean="0">
                <a:solidFill>
                  <a:schemeClr val="tx1"/>
                </a:solidFill>
              </a:rPr>
            </a:br>
            <a:endParaRPr lang="en-GB" altLang="en-US" dirty="0" smtClean="0">
              <a:solidFill>
                <a:schemeClr val="tx1"/>
              </a:solidFill>
            </a:endParaRPr>
          </a:p>
        </p:txBody>
      </p:sp>
      <p:sp>
        <p:nvSpPr>
          <p:cNvPr id="25604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78FD357-272A-4F08-8C3D-3607BAC9278A}" type="slidenum">
              <a:rPr lang="en-GB" altLang="en-US" smtClean="0">
                <a:latin typeface="PF Square Sans Pro"/>
              </a:rPr>
              <a:pPr/>
              <a:t>1</a:t>
            </a:fld>
            <a:endParaRPr lang="en-GB" altLang="en-US" smtClean="0">
              <a:latin typeface="PF Square Sans Pro"/>
            </a:endParaRP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302530" y="1916832"/>
            <a:ext cx="8642350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Tx/>
              <a:buNone/>
              <a:defRPr sz="3000" b="1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bg-BG" sz="2700" kern="0" dirty="0" smtClean="0">
                <a:solidFill>
                  <a:schemeClr val="tx1"/>
                </a:solidFill>
              </a:rPr>
              <a:t>Гаранцията за младежта </a:t>
            </a:r>
            <a:r>
              <a:rPr lang="en-US" sz="2700" kern="0" dirty="0" smtClean="0">
                <a:solidFill>
                  <a:schemeClr val="tx1"/>
                </a:solidFill>
              </a:rPr>
              <a:t>(</a:t>
            </a:r>
            <a:r>
              <a:rPr lang="bg-BG" sz="2700" kern="0" dirty="0" smtClean="0">
                <a:solidFill>
                  <a:schemeClr val="tx1"/>
                </a:solidFill>
              </a:rPr>
              <a:t>ГМ</a:t>
            </a:r>
            <a:r>
              <a:rPr lang="en-US" sz="2700" kern="0" dirty="0" smtClean="0">
                <a:solidFill>
                  <a:schemeClr val="tx1"/>
                </a:solidFill>
              </a:rPr>
              <a:t>) </a:t>
            </a:r>
            <a:r>
              <a:rPr lang="bg-BG" sz="2700" kern="0" dirty="0" smtClean="0">
                <a:solidFill>
                  <a:schemeClr val="tx1"/>
                </a:solidFill>
              </a:rPr>
              <a:t>и Инициативата за младежка заетост (ИМЗ) </a:t>
            </a:r>
            <a:r>
              <a:rPr lang="bg-BG" sz="2700" kern="0" dirty="0">
                <a:solidFill>
                  <a:schemeClr val="tx1"/>
                </a:solidFill>
              </a:rPr>
              <a:t>три години по-късно</a:t>
            </a:r>
            <a:endParaRPr lang="en-GB" sz="2700" kern="0" dirty="0">
              <a:solidFill>
                <a:schemeClr val="tx1"/>
              </a:solidFill>
            </a:endParaRPr>
          </a:p>
          <a:p>
            <a:pPr algn="r" eaLnBrk="1" hangingPunct="1">
              <a:defRPr/>
            </a:pPr>
            <a:endParaRPr lang="en-GB" sz="1600" kern="0" dirty="0" smtClean="0"/>
          </a:p>
        </p:txBody>
      </p:sp>
      <p:sp>
        <p:nvSpPr>
          <p:cNvPr id="8" name="Rectangle 6"/>
          <p:cNvSpPr txBox="1">
            <a:spLocks noChangeArrowheads="1"/>
          </p:cNvSpPr>
          <p:nvPr/>
        </p:nvSpPr>
        <p:spPr bwMode="auto">
          <a:xfrm>
            <a:off x="302530" y="3801158"/>
            <a:ext cx="8642350" cy="1043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Tx/>
              <a:buNone/>
              <a:defRPr sz="3000" b="1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bg-BG" sz="1600" dirty="0">
                <a:solidFill>
                  <a:schemeClr val="tx1"/>
                </a:solidFill>
              </a:rPr>
              <a:t>Гаранция за </a:t>
            </a:r>
            <a:r>
              <a:rPr lang="bg-BG" sz="1600" dirty="0" smtClean="0">
                <a:solidFill>
                  <a:schemeClr val="tx1"/>
                </a:solidFill>
              </a:rPr>
              <a:t>младежта – междинен преглед на изпълнението</a:t>
            </a:r>
          </a:p>
          <a:p>
            <a:pPr algn="r" eaLnBrk="1" hangingPunct="1"/>
            <a:r>
              <a:rPr lang="bg-BG" sz="1600" dirty="0" smtClean="0">
                <a:solidFill>
                  <a:schemeClr val="tx1"/>
                </a:solidFill>
              </a:rPr>
              <a:t>София</a:t>
            </a:r>
            <a:r>
              <a:rPr lang="bg-BG" sz="1600" dirty="0">
                <a:solidFill>
                  <a:schemeClr val="tx1"/>
                </a:solidFill>
              </a:rPr>
              <a:t>, 30 май 2017 г.</a:t>
            </a:r>
            <a:br>
              <a:rPr lang="bg-BG" sz="1600" dirty="0">
                <a:solidFill>
                  <a:schemeClr val="tx1"/>
                </a:solidFill>
              </a:rPr>
            </a:br>
            <a:r>
              <a:rPr lang="bg-BG" sz="1600" dirty="0" err="1" smtClean="0">
                <a:solidFill>
                  <a:schemeClr val="tx1"/>
                </a:solidFill>
              </a:rPr>
              <a:t>Тамаш</a:t>
            </a:r>
            <a:r>
              <a:rPr lang="bg-BG" sz="1600" dirty="0" smtClean="0">
                <a:solidFill>
                  <a:schemeClr val="tx1"/>
                </a:solidFill>
              </a:rPr>
              <a:t> </a:t>
            </a:r>
            <a:r>
              <a:rPr lang="bg-BG" sz="1600" dirty="0">
                <a:solidFill>
                  <a:schemeClr val="tx1"/>
                </a:solidFill>
              </a:rPr>
              <a:t>ВÁРНАЙ</a:t>
            </a:r>
            <a:br>
              <a:rPr lang="bg-BG" sz="1600" dirty="0">
                <a:solidFill>
                  <a:schemeClr val="tx1"/>
                </a:solidFill>
              </a:rPr>
            </a:br>
            <a:r>
              <a:rPr lang="bg-BG" sz="1600" dirty="0">
                <a:solidFill>
                  <a:schemeClr val="tx1"/>
                </a:solidFill>
              </a:rPr>
              <a:t>ГД </a:t>
            </a:r>
            <a:r>
              <a:rPr lang="bg-BG" sz="1600" dirty="0" smtClean="0">
                <a:solidFill>
                  <a:schemeClr val="tx1"/>
                </a:solidFill>
              </a:rPr>
              <a:t>„Заетост</a:t>
            </a:r>
            <a:r>
              <a:rPr lang="bg-BG" sz="1600" dirty="0">
                <a:solidFill>
                  <a:schemeClr val="tx1"/>
                </a:solidFill>
              </a:rPr>
              <a:t>, социални въпроси и </a:t>
            </a:r>
            <a:r>
              <a:rPr lang="bg-BG" sz="1600" dirty="0" smtClean="0">
                <a:solidFill>
                  <a:schemeClr val="tx1"/>
                </a:solidFill>
              </a:rPr>
              <a:t>приобщаване„ Европейска комисия</a:t>
            </a:r>
            <a:endParaRPr lang="en-GB" altLang="en-US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68312" y="1268760"/>
            <a:ext cx="8280151" cy="1080740"/>
          </a:xfrm>
        </p:spPr>
        <p:txBody>
          <a:bodyPr/>
          <a:lstStyle/>
          <a:p>
            <a:pPr marL="0" indent="0"/>
            <a:r>
              <a:rPr lang="bg-BG" sz="2800" dirty="0" smtClean="0"/>
              <a:t>Гаранцията за младежта </a:t>
            </a:r>
            <a:r>
              <a:rPr lang="bg-BG" sz="2800" dirty="0"/>
              <a:t>подкрепи </a:t>
            </a:r>
            <a:r>
              <a:rPr lang="bg-BG" sz="2800" dirty="0" smtClean="0"/>
              <a:t>реформите </a:t>
            </a:r>
            <a:r>
              <a:rPr lang="bg-BG" sz="2800" dirty="0"/>
              <a:t>и иновациите в разработването на политики</a:t>
            </a:r>
            <a:endParaRPr lang="en-GB" altLang="en-US" sz="2800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79388" y="2636838"/>
            <a:ext cx="8785225" cy="3887787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  <a:buClr>
                <a:schemeClr val="accent6"/>
              </a:buClr>
              <a:buSzPct val="120000"/>
              <a:buFont typeface="Wingdings" panose="05000000000000000000" pitchFamily="2" charset="2"/>
              <a:buChar char="ü"/>
              <a:defRPr/>
            </a:pPr>
            <a:r>
              <a:rPr lang="bg-BG" i="0" dirty="0" smtClean="0"/>
              <a:t>Променяйте статуквото в </a:t>
            </a:r>
            <a:r>
              <a:rPr lang="bg-BG" i="0" dirty="0"/>
              <a:t>различните области на политиката и изграждайте </a:t>
            </a:r>
            <a:r>
              <a:rPr lang="bg-BG" i="0" dirty="0" smtClean="0"/>
              <a:t>партньорства</a:t>
            </a:r>
          </a:p>
          <a:p>
            <a:pPr>
              <a:spcAft>
                <a:spcPts val="1800"/>
              </a:spcAft>
              <a:buClr>
                <a:schemeClr val="accent6"/>
              </a:buClr>
              <a:buSzPct val="120000"/>
              <a:buFont typeface="Wingdings" panose="05000000000000000000" pitchFamily="2" charset="2"/>
              <a:buChar char="ü"/>
              <a:defRPr/>
            </a:pPr>
            <a:r>
              <a:rPr lang="bg-BG" altLang="en-US" i="0" dirty="0" smtClean="0"/>
              <a:t>Реформирайте чиракуването и стажуването</a:t>
            </a:r>
            <a:endParaRPr lang="en-GB" altLang="en-US" i="0" dirty="0" smtClean="0"/>
          </a:p>
          <a:p>
            <a:pPr>
              <a:spcAft>
                <a:spcPts val="1800"/>
              </a:spcAft>
              <a:buClr>
                <a:schemeClr val="accent6"/>
              </a:buClr>
              <a:buSzPct val="120000"/>
              <a:buFont typeface="Wingdings" panose="05000000000000000000" pitchFamily="2" charset="2"/>
              <a:buChar char="ü"/>
              <a:defRPr/>
            </a:pPr>
            <a:r>
              <a:rPr lang="bg-BG" altLang="en-US" i="0" dirty="0" smtClean="0"/>
              <a:t>Публични услуги за заетост – подобрявайте целенасочеността на предоставяните услуги</a:t>
            </a:r>
          </a:p>
          <a:p>
            <a:pPr>
              <a:spcAft>
                <a:spcPts val="1800"/>
              </a:spcAft>
              <a:buClr>
                <a:schemeClr val="accent6"/>
              </a:buClr>
              <a:buSzPct val="120000"/>
              <a:buFont typeface="Wingdings" panose="05000000000000000000" pitchFamily="2" charset="2"/>
              <a:buChar char="ü"/>
              <a:defRPr/>
            </a:pPr>
            <a:r>
              <a:rPr lang="bg-BG" i="0" dirty="0" smtClean="0"/>
              <a:t>Поставете акцент </a:t>
            </a:r>
            <a:r>
              <a:rPr lang="bg-BG" i="0" dirty="0"/>
              <a:t>върху </a:t>
            </a:r>
            <a:r>
              <a:rPr lang="bg-BG" i="0" dirty="0" smtClean="0"/>
              <a:t>ранните интервенции </a:t>
            </a:r>
            <a:r>
              <a:rPr lang="bg-BG" i="0" dirty="0"/>
              <a:t>и </a:t>
            </a:r>
            <a:r>
              <a:rPr lang="bg-BG" i="0" dirty="0" smtClean="0"/>
              <a:t>нерегистрираните в бюрата по труда </a:t>
            </a:r>
            <a:r>
              <a:rPr lang="en-GB" altLang="en-US" i="0" dirty="0" smtClean="0"/>
              <a:t>NEETs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204787" y="1340768"/>
            <a:ext cx="8831262" cy="1944216"/>
          </a:xfrm>
        </p:spPr>
        <p:txBody>
          <a:bodyPr/>
          <a:lstStyle/>
          <a:p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bg-BG" sz="2000" b="0" dirty="0" smtClean="0"/>
              <a:t>От </a:t>
            </a:r>
            <a:r>
              <a:rPr lang="bg-BG" sz="2000" b="0" dirty="0"/>
              <a:t>всички оферти </a:t>
            </a:r>
            <a:r>
              <a:rPr lang="bg-BG" sz="2000" b="0" dirty="0" smtClean="0"/>
              <a:t>по Гаранцията за младежта, </a:t>
            </a:r>
            <a:r>
              <a:rPr lang="bg-BG" sz="2000" b="0" dirty="0"/>
              <a:t>направени в рамките на четиримесечния период, </a:t>
            </a:r>
            <a:r>
              <a:rPr lang="bg-BG" sz="2000" b="0" dirty="0" smtClean="0"/>
              <a:t>най-много са за </a:t>
            </a:r>
            <a:r>
              <a:rPr lang="bg-BG" sz="2000" dirty="0"/>
              <a:t>заетост (70.2%), </a:t>
            </a:r>
            <a:r>
              <a:rPr lang="bg-BG" sz="2000" b="0" dirty="0" smtClean="0"/>
              <a:t>следвани </a:t>
            </a:r>
            <a:r>
              <a:rPr lang="bg-BG" sz="2000" b="0" dirty="0"/>
              <a:t>от </a:t>
            </a:r>
            <a:r>
              <a:rPr lang="bg-BG" sz="2000" dirty="0"/>
              <a:t>образование (13.6%), </a:t>
            </a:r>
            <a:r>
              <a:rPr lang="bg-BG" sz="2000" dirty="0" smtClean="0"/>
              <a:t>стажуване </a:t>
            </a:r>
            <a:r>
              <a:rPr lang="bg-BG" sz="2000" dirty="0"/>
              <a:t>(12.1%) </a:t>
            </a:r>
            <a:r>
              <a:rPr lang="bg-BG" sz="2000" b="0" dirty="0"/>
              <a:t>и </a:t>
            </a:r>
            <a:r>
              <a:rPr lang="bg-BG" sz="2000" dirty="0" smtClean="0"/>
              <a:t>чиракуване </a:t>
            </a:r>
            <a:r>
              <a:rPr lang="bg-BG" sz="2000" dirty="0"/>
              <a:t>(4.1%) </a:t>
            </a:r>
            <a:r>
              <a:rPr lang="bg-BG" sz="2000" b="0" dirty="0"/>
              <a:t>(източник</a:t>
            </a:r>
            <a:r>
              <a:rPr lang="bg-BG" sz="2000" b="0" dirty="0" smtClean="0"/>
              <a:t>: мониторинг на Гаранцията за младежта, данни за 2015 г.) </a:t>
            </a:r>
            <a:r>
              <a:rPr lang="en-GB" altLang="en-US" sz="2000" dirty="0" smtClean="0"/>
              <a:t/>
            </a:r>
            <a:br>
              <a:rPr lang="en-GB" altLang="en-US" sz="2000" dirty="0" smtClean="0"/>
            </a:br>
            <a:r>
              <a:rPr lang="en-GB" altLang="en-US" sz="2000" dirty="0" smtClean="0"/>
              <a:t/>
            </a:r>
            <a:br>
              <a:rPr lang="en-GB" altLang="en-US" sz="2000" dirty="0" smtClean="0"/>
            </a:br>
            <a:r>
              <a:rPr lang="en-GB" altLang="en-US" sz="1100" dirty="0" smtClean="0"/>
              <a:t> </a:t>
            </a:r>
            <a:br>
              <a:rPr lang="en-GB" altLang="en-US" sz="1100" dirty="0" smtClean="0"/>
            </a:br>
            <a:r>
              <a:rPr lang="en-GB" altLang="en-US" sz="1100" dirty="0" smtClean="0"/>
              <a:t/>
            </a:r>
            <a:br>
              <a:rPr lang="en-GB" altLang="en-US" sz="1100" dirty="0" smtClean="0"/>
            </a:br>
            <a:r>
              <a:rPr lang="en-GB" altLang="en-US" sz="1100" dirty="0" smtClean="0"/>
              <a:t/>
            </a:r>
            <a:br>
              <a:rPr lang="en-GB" altLang="en-US" sz="1100" dirty="0" smtClean="0"/>
            </a:br>
            <a:r>
              <a:rPr lang="en-GB" altLang="en-US" sz="1100" dirty="0" smtClean="0"/>
              <a:t/>
            </a:r>
            <a:br>
              <a:rPr lang="en-GB" altLang="en-US" sz="1100" dirty="0" smtClean="0"/>
            </a:br>
            <a:r>
              <a:rPr lang="en-GB" altLang="en-US" sz="1100" dirty="0" smtClean="0"/>
              <a:t>Figure 3: Distribution of positive and timely exits by type of offer, 2015 (%) </a:t>
            </a:r>
            <a:br>
              <a:rPr lang="en-GB" altLang="en-US" sz="1100" dirty="0" smtClean="0"/>
            </a:br>
            <a:r>
              <a:rPr lang="en-GB" altLang="en-US" sz="2000" dirty="0" smtClean="0"/>
              <a:t/>
            </a:r>
            <a:br>
              <a:rPr lang="en-GB" altLang="en-US" sz="2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r>
              <a:rPr lang="en-GB" altLang="en-US" sz="1000" dirty="0" smtClean="0"/>
              <a:t/>
            </a:r>
            <a:br>
              <a:rPr lang="en-GB" altLang="en-US" sz="1000" dirty="0" smtClean="0"/>
            </a:br>
            <a:endParaRPr lang="en-GB" altLang="en-US" dirty="0" smtClean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395288" y="3644900"/>
            <a:ext cx="8291512" cy="2376488"/>
          </a:xfrm>
        </p:spPr>
        <p:txBody>
          <a:bodyPr/>
          <a:lstStyle/>
          <a:p>
            <a:endParaRPr lang="en-US" altLang="en-US" smtClean="0"/>
          </a:p>
        </p:txBody>
      </p:sp>
      <p:pic>
        <p:nvPicPr>
          <p:cNvPr id="35844" name="Picture 3" descr="http://eur-lex.europa.eu/resource.html?uri=comnat:COM_2016_0646_FIN.ENG.xhtml.COM_2016_0646_FIN_ENG_01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787" y="3429000"/>
            <a:ext cx="854392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611188" y="981075"/>
            <a:ext cx="8229600" cy="791741"/>
          </a:xfrm>
        </p:spPr>
        <p:txBody>
          <a:bodyPr/>
          <a:lstStyle/>
          <a:p>
            <a:pPr marL="0" indent="0" algn="ctr"/>
            <a:r>
              <a:rPr lang="bg-BG" sz="2400" dirty="0">
                <a:solidFill>
                  <a:srgbClr val="9B3594"/>
                </a:solidFill>
              </a:rPr>
              <a:t>Какво следва?</a:t>
            </a:r>
            <a:endParaRPr lang="en-US" altLang="en-US" sz="2400" dirty="0">
              <a:solidFill>
                <a:srgbClr val="9B3594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84558" y="1700808"/>
            <a:ext cx="8640762" cy="515719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Aft>
                <a:spcPts val="0"/>
              </a:spcAft>
              <a:buClr>
                <a:schemeClr val="accent6"/>
              </a:buClr>
              <a:buSzPct val="120000"/>
              <a:defRPr/>
            </a:pPr>
            <a:r>
              <a:rPr lang="bg-BG" sz="6400" b="1" i="0" dirty="0" smtClean="0"/>
              <a:t>Гарантиране </a:t>
            </a:r>
            <a:r>
              <a:rPr lang="bg-BG" sz="6400" b="1" i="0" dirty="0"/>
              <a:t>на цялостно и устойчиво изпълнение на </a:t>
            </a:r>
            <a:r>
              <a:rPr lang="bg-BG" sz="6400" b="1" i="0" dirty="0" smtClean="0"/>
              <a:t>Гаранцията за младежта</a:t>
            </a:r>
            <a:endParaRPr lang="en-US" altLang="en-US" sz="6400" b="1" i="0" dirty="0"/>
          </a:p>
          <a:p>
            <a:pPr lvl="1">
              <a:lnSpc>
                <a:spcPct val="120000"/>
              </a:lnSpc>
              <a:spcAft>
                <a:spcPts val="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bg-BG" sz="6400" b="0" dirty="0" smtClean="0"/>
              <a:t>Повече работа с нерегистрирани </a:t>
            </a:r>
            <a:r>
              <a:rPr lang="bg-BG" sz="6400" b="0" dirty="0"/>
              <a:t>младежи </a:t>
            </a:r>
            <a:r>
              <a:rPr lang="bg-BG" sz="6400" b="0" dirty="0" smtClean="0"/>
              <a:t>от групата на </a:t>
            </a:r>
            <a:r>
              <a:rPr lang="bg-BG" sz="6400" b="0" dirty="0" err="1" smtClean="0"/>
              <a:t>NEETs</a:t>
            </a:r>
            <a:r>
              <a:rPr lang="bg-BG" sz="6400" b="0" dirty="0" smtClean="0"/>
              <a:t> и с ниско квалифицирани младежи </a:t>
            </a:r>
            <a:endParaRPr lang="en-US" altLang="en-US" sz="6400" b="0" dirty="0"/>
          </a:p>
          <a:p>
            <a:pPr lvl="1">
              <a:lnSpc>
                <a:spcPct val="120000"/>
              </a:lnSpc>
              <a:spcAft>
                <a:spcPts val="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bg-BG" sz="6400" b="0" dirty="0" smtClean="0"/>
              <a:t>Укрепване </a:t>
            </a:r>
            <a:r>
              <a:rPr lang="bg-BG" sz="6400" b="0" dirty="0"/>
              <a:t>на институционалния капацитет и партньорствата (програма за </a:t>
            </a:r>
            <a:r>
              <a:rPr lang="bg-BG" sz="6400" b="0" dirty="0" smtClean="0"/>
              <a:t>взаимопомощ </a:t>
            </a:r>
            <a:r>
              <a:rPr lang="bg-BG" sz="6400" b="0" dirty="0"/>
              <a:t>/ </a:t>
            </a:r>
            <a:r>
              <a:rPr lang="bg-BG" sz="6400" b="0" dirty="0" smtClean="0"/>
              <a:t>взаимно учене)</a:t>
            </a:r>
            <a:endParaRPr lang="en-US" altLang="en-US" sz="6400" b="0" dirty="0"/>
          </a:p>
          <a:p>
            <a:pPr lvl="1">
              <a:lnSpc>
                <a:spcPct val="120000"/>
              </a:lnSpc>
              <a:spcAft>
                <a:spcPts val="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bg-BG" sz="6400" b="0" dirty="0" smtClean="0"/>
              <a:t>Подобряване </a:t>
            </a:r>
            <a:r>
              <a:rPr lang="bg-BG" sz="6400" b="0" dirty="0"/>
              <a:t>на качеството на </a:t>
            </a:r>
            <a:r>
              <a:rPr lang="bg-BG" sz="6400" b="0" dirty="0" smtClean="0"/>
              <a:t>офертите по Гаранцията за младежта</a:t>
            </a:r>
            <a:endParaRPr lang="en-GB" altLang="en-US" sz="6400" b="0" dirty="0"/>
          </a:p>
          <a:p>
            <a:pPr>
              <a:lnSpc>
                <a:spcPct val="120000"/>
              </a:lnSpc>
              <a:spcAft>
                <a:spcPts val="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bg-BG" sz="6400" b="1" i="0" dirty="0" smtClean="0"/>
              <a:t>Продължаваща </a:t>
            </a:r>
            <a:r>
              <a:rPr lang="bg-BG" sz="6400" b="1" i="0" dirty="0"/>
              <a:t>финансова подкрепа</a:t>
            </a:r>
            <a:endParaRPr lang="en-GB" altLang="en-US" sz="6400" b="1" i="0" dirty="0"/>
          </a:p>
          <a:p>
            <a:pPr lvl="1">
              <a:lnSpc>
                <a:spcPct val="120000"/>
              </a:lnSpc>
              <a:spcAft>
                <a:spcPts val="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bg-BG" sz="6400" b="0" dirty="0" smtClean="0"/>
              <a:t>Продължаване </a:t>
            </a:r>
            <a:r>
              <a:rPr lang="bg-BG" sz="6400" b="0" dirty="0"/>
              <a:t>на </a:t>
            </a:r>
            <a:r>
              <a:rPr lang="bg-BG" sz="6400" b="0" dirty="0" smtClean="0"/>
              <a:t>финансовата подкрепа </a:t>
            </a:r>
            <a:r>
              <a:rPr lang="bg-BG" sz="6400" b="0" dirty="0"/>
              <a:t>от </a:t>
            </a:r>
            <a:r>
              <a:rPr lang="bg-BG" sz="6400" b="0" dirty="0" smtClean="0"/>
              <a:t>ИМЗ </a:t>
            </a:r>
            <a:r>
              <a:rPr lang="bg-BG" sz="6400" b="0" dirty="0"/>
              <a:t>до 2018 г. и </a:t>
            </a:r>
            <a:r>
              <a:rPr lang="bg-BG" sz="6400" b="0" dirty="0" smtClean="0"/>
              <a:t>от ЕСФ </a:t>
            </a:r>
            <a:r>
              <a:rPr lang="bg-BG" sz="6400" b="0" dirty="0"/>
              <a:t>до 2020 г.</a:t>
            </a:r>
            <a:endParaRPr lang="en-GB" altLang="en-US" sz="6400" b="0" dirty="0"/>
          </a:p>
          <a:p>
            <a:pPr lvl="1">
              <a:lnSpc>
                <a:spcPct val="120000"/>
              </a:lnSpc>
              <a:spcAft>
                <a:spcPts val="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bg-BG" sz="6400" b="0" dirty="0" smtClean="0"/>
              <a:t>Още </a:t>
            </a:r>
            <a:r>
              <a:rPr lang="bg-BG" sz="6400" b="0" dirty="0"/>
              <a:t>1,2 млрд. </a:t>
            </a:r>
            <a:r>
              <a:rPr lang="bg-BG" sz="6400" b="0" dirty="0" smtClean="0"/>
              <a:t>евро </a:t>
            </a:r>
            <a:r>
              <a:rPr lang="bg-BG" sz="6400" b="0" dirty="0"/>
              <a:t>за </a:t>
            </a:r>
            <a:r>
              <a:rPr lang="bg-BG" sz="6400" b="0" dirty="0" smtClean="0"/>
              <a:t>ИМЗ </a:t>
            </a:r>
            <a:r>
              <a:rPr lang="bg-BG" sz="6400" b="0" dirty="0"/>
              <a:t>за периода 2017-2020 г. </a:t>
            </a:r>
            <a:r>
              <a:rPr lang="bg-BG" sz="6400" b="0" dirty="0" smtClean="0"/>
              <a:t>(</a:t>
            </a:r>
            <a:r>
              <a:rPr lang="bg-BG" sz="6400" b="0" dirty="0" err="1" smtClean="0"/>
              <a:t>съфинансирани</a:t>
            </a:r>
            <a:r>
              <a:rPr lang="bg-BG" sz="6400" b="0" dirty="0" smtClean="0"/>
              <a:t> с 1,2 </a:t>
            </a:r>
            <a:r>
              <a:rPr lang="bg-BG" sz="6400" b="0" dirty="0"/>
              <a:t>млрд. </a:t>
            </a:r>
            <a:r>
              <a:rPr lang="bg-BG" sz="6400" b="0" dirty="0" smtClean="0"/>
              <a:t>евро </a:t>
            </a:r>
            <a:r>
              <a:rPr lang="bg-BG" sz="6400" b="0" dirty="0"/>
              <a:t>от ЕСФ).</a:t>
            </a:r>
            <a:endParaRPr lang="en-GB" altLang="en-US" sz="6400" b="0" dirty="0"/>
          </a:p>
          <a:p>
            <a:pPr>
              <a:lnSpc>
                <a:spcPct val="120000"/>
              </a:lnSpc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bg-BG" sz="6400" b="1" i="0" dirty="0" smtClean="0"/>
              <a:t>Повече </a:t>
            </a:r>
            <a:r>
              <a:rPr lang="bg-BG" sz="6400" b="1" i="0" dirty="0"/>
              <a:t>усилия за подкрепа на младите хора: </a:t>
            </a:r>
            <a:r>
              <a:rPr lang="bg-BG" sz="6400" b="1" dirty="0">
                <a:solidFill>
                  <a:srgbClr val="95319F"/>
                </a:solidFill>
              </a:rPr>
              <a:t>Пакетът от декември 2016 г. "Инвестиране в младежта </a:t>
            </a:r>
            <a:r>
              <a:rPr lang="bg-BG" sz="6400" b="1" dirty="0" smtClean="0">
                <a:solidFill>
                  <a:srgbClr val="95319F"/>
                </a:solidFill>
              </a:rPr>
              <a:t>на </a:t>
            </a:r>
            <a:r>
              <a:rPr lang="bg-BG" sz="6400" b="1" dirty="0">
                <a:solidFill>
                  <a:srgbClr val="95319F"/>
                </a:solidFill>
              </a:rPr>
              <a:t>Европа"</a:t>
            </a:r>
            <a:endParaRPr lang="en-GB" altLang="en-US" sz="6400" b="1" dirty="0">
              <a:solidFill>
                <a:srgbClr val="95319F"/>
              </a:solidFill>
            </a:endParaRPr>
          </a:p>
          <a:p>
            <a:pPr lvl="1">
              <a:lnSpc>
                <a:spcPct val="120000"/>
              </a:lnSpc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bg-BG" sz="6400" b="0" dirty="0" smtClean="0"/>
              <a:t>Образование </a:t>
            </a:r>
            <a:r>
              <a:rPr lang="bg-BG" sz="6400" b="0" dirty="0"/>
              <a:t>и обучение: </a:t>
            </a:r>
            <a:r>
              <a:rPr lang="bg-BG" sz="6400" b="0" dirty="0" err="1"/>
              <a:t>ErasmusPro</a:t>
            </a:r>
            <a:r>
              <a:rPr lang="bg-BG" sz="6400" b="0" dirty="0"/>
              <a:t> (дългосрочна мобилност на чираци) и качествена рамка за чиракуване.</a:t>
            </a:r>
            <a:endParaRPr lang="en-GB" altLang="en-US" sz="6400" b="0" dirty="0"/>
          </a:p>
          <a:p>
            <a:pPr lvl="1">
              <a:lnSpc>
                <a:spcPct val="134000"/>
              </a:lnSpc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bg-BG" sz="6400" b="0" dirty="0" smtClean="0"/>
              <a:t>Стартиране </a:t>
            </a:r>
            <a:r>
              <a:rPr lang="bg-BG" sz="6400" b="0" dirty="0"/>
              <a:t>на Европейския солидарен корпус на 7 декември 2016 г.</a:t>
            </a:r>
            <a:endParaRPr lang="fr-BE" altLang="en-US" sz="6400" b="0" dirty="0"/>
          </a:p>
          <a:p>
            <a:pPr marL="457200" lvl="1" indent="0">
              <a:lnSpc>
                <a:spcPct val="134000"/>
              </a:lnSpc>
              <a:spcAft>
                <a:spcPts val="1200"/>
              </a:spcAft>
              <a:buClr>
                <a:schemeClr val="accent6"/>
              </a:buClr>
              <a:buSzPct val="120000"/>
              <a:buFontTx/>
              <a:buNone/>
              <a:defRPr/>
            </a:pPr>
            <a:endParaRPr lang="en-GB" altLang="en-US" sz="5600" b="0" dirty="0" smtClean="0"/>
          </a:p>
        </p:txBody>
      </p:sp>
      <p:sp>
        <p:nvSpPr>
          <p:cNvPr id="3686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45F3B45-2019-4CD9-A06A-544B41E3B55C}" type="slidenum">
              <a:rPr lang="en-GB" altLang="en-US" smtClean="0">
                <a:latin typeface="PF Square Sans Pro"/>
                <a:cs typeface="Arial" pitchFamily="34" charset="0"/>
              </a:rPr>
              <a:pPr/>
              <a:t>12</a:t>
            </a:fld>
            <a:endParaRPr lang="en-GB" altLang="en-US" smtClean="0">
              <a:latin typeface="PF Square Sans Pro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592138" y="1052513"/>
            <a:ext cx="8229600" cy="648295"/>
          </a:xfrm>
        </p:spPr>
        <p:txBody>
          <a:bodyPr/>
          <a:lstStyle/>
          <a:p>
            <a:pPr algn="ctr"/>
            <a:r>
              <a:rPr lang="bg-BG" sz="2400" dirty="0" smtClean="0">
                <a:solidFill>
                  <a:srgbClr val="9B3594"/>
                </a:solidFill>
              </a:rPr>
              <a:t>Европейски </a:t>
            </a:r>
            <a:r>
              <a:rPr lang="bg-BG" sz="2400" dirty="0">
                <a:solidFill>
                  <a:srgbClr val="9B3594"/>
                </a:solidFill>
              </a:rPr>
              <a:t>солидарен корпус</a:t>
            </a:r>
            <a:endParaRPr lang="en-US" altLang="en-US" sz="2400" dirty="0">
              <a:solidFill>
                <a:srgbClr val="9B359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412776"/>
            <a:ext cx="8431212" cy="4536504"/>
          </a:xfrm>
        </p:spPr>
        <p:txBody>
          <a:bodyPr/>
          <a:lstStyle/>
          <a:p>
            <a:pPr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bg-BG" altLang="en-US" sz="1500" b="1" i="0" dirty="0" smtClean="0"/>
              <a:t>Цели:</a:t>
            </a:r>
            <a:endParaRPr lang="en-US" altLang="en-US" sz="1500" b="1" i="0" dirty="0" smtClean="0"/>
          </a:p>
          <a:p>
            <a:pPr lvl="1"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bg-BG" sz="1500" b="0" dirty="0" smtClean="0"/>
              <a:t>Засилване </a:t>
            </a:r>
            <a:r>
              <a:rPr lang="bg-BG" sz="1500" b="0" dirty="0"/>
              <a:t>на сближаването и насърчаване на солидарността в </a:t>
            </a:r>
            <a:r>
              <a:rPr lang="bg-BG" sz="1500" b="0" dirty="0" smtClean="0"/>
              <a:t>европейската общност</a:t>
            </a:r>
            <a:endParaRPr lang="en-US" altLang="en-US" sz="1500" b="0" dirty="0"/>
          </a:p>
          <a:p>
            <a:pPr lvl="1"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bg-BG" sz="1500" b="0" dirty="0" smtClean="0"/>
              <a:t>Предоставяйте </a:t>
            </a:r>
            <a:r>
              <a:rPr lang="bg-BG" sz="1500" b="0" dirty="0"/>
              <a:t>на младите хора ценен </a:t>
            </a:r>
            <a:r>
              <a:rPr lang="bg-BG" sz="1500" b="0" dirty="0" smtClean="0"/>
              <a:t>опит</a:t>
            </a:r>
            <a:r>
              <a:rPr lang="bg-BG" sz="1500" b="0" dirty="0"/>
              <a:t>, а също и умения, които повишават тяхната пригодност за заетост</a:t>
            </a:r>
            <a:endParaRPr lang="en-US" altLang="en-US" sz="1500" b="0" dirty="0"/>
          </a:p>
          <a:p>
            <a:pPr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ru-RU" sz="1500" b="1" i="0" dirty="0" err="1" smtClean="0"/>
              <a:t>Изпълнение</a:t>
            </a:r>
            <a:r>
              <a:rPr lang="ru-RU" sz="1500" b="1" i="0" dirty="0" smtClean="0"/>
              <a:t>: </a:t>
            </a:r>
            <a:r>
              <a:rPr lang="ru-RU" sz="1500" i="0" dirty="0"/>
              <a:t>100 000 </a:t>
            </a:r>
            <a:r>
              <a:rPr lang="ru-RU" sz="1500" i="0" dirty="0" err="1"/>
              <a:t>младежи</a:t>
            </a:r>
            <a:r>
              <a:rPr lang="ru-RU" sz="1500" i="0" dirty="0"/>
              <a:t> да се </a:t>
            </a:r>
            <a:r>
              <a:rPr lang="ru-RU" sz="1500" i="0" dirty="0" err="1"/>
              <a:t>присъединят</a:t>
            </a:r>
            <a:r>
              <a:rPr lang="ru-RU" sz="1500" i="0" dirty="0"/>
              <a:t> </a:t>
            </a:r>
            <a:r>
              <a:rPr lang="ru-RU" sz="1500" i="0" dirty="0" err="1"/>
              <a:t>към</a:t>
            </a:r>
            <a:r>
              <a:rPr lang="ru-RU" sz="1500" i="0" dirty="0"/>
              <a:t> Корпуса до края на 2020 г</a:t>
            </a:r>
            <a:r>
              <a:rPr lang="ru-RU" sz="1500" i="0" dirty="0" smtClean="0"/>
              <a:t>.</a:t>
            </a:r>
            <a:endParaRPr lang="en-US" altLang="en-US" sz="1500" i="0" dirty="0" smtClean="0"/>
          </a:p>
          <a:p>
            <a:pPr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bg-BG" sz="1500" b="1" i="0" dirty="0" smtClean="0"/>
              <a:t>Два </a:t>
            </a:r>
            <a:r>
              <a:rPr lang="bg-BG" sz="1500" b="1" i="0" dirty="0"/>
              <a:t>вида дейности: </a:t>
            </a:r>
            <a:r>
              <a:rPr lang="bg-BG" sz="1500" i="0" dirty="0" smtClean="0"/>
              <a:t>Настаняване </a:t>
            </a:r>
            <a:r>
              <a:rPr lang="bg-BG" sz="1500" i="0" dirty="0"/>
              <a:t>на доброволци и наемането на работа (заетост, чиракуване или стажуване)</a:t>
            </a:r>
            <a:endParaRPr lang="en-US" altLang="en-US" sz="1500" i="0" dirty="0"/>
          </a:p>
          <a:p>
            <a:pPr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bg-BG" sz="1500" b="1" i="0" dirty="0" smtClean="0"/>
              <a:t>Видове </a:t>
            </a:r>
            <a:r>
              <a:rPr lang="bg-BG" sz="1500" b="1" i="0" dirty="0"/>
              <a:t>сектори / действия: </a:t>
            </a:r>
            <a:r>
              <a:rPr lang="bg-BG" sz="1500" i="0" dirty="0"/>
              <a:t>образование, здравеопазване, социална интеграция, предоставяне на храна, подкрепа и интеграция на </a:t>
            </a:r>
            <a:r>
              <a:rPr lang="bg-BG" sz="1500" i="0" dirty="0" err="1"/>
              <a:t>мигранти</a:t>
            </a:r>
            <a:r>
              <a:rPr lang="bg-BG" sz="1500" i="0" dirty="0"/>
              <a:t> и бежанци, опазване на околната среда, предотвратяване на природни бедствия.</a:t>
            </a:r>
            <a:endParaRPr lang="en-US" altLang="en-US" sz="1500" i="0" dirty="0"/>
          </a:p>
          <a:p>
            <a:pPr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bg-BG" altLang="en-US" sz="1500" b="1" i="0" dirty="0" smtClean="0"/>
              <a:t>Участници</a:t>
            </a:r>
            <a:r>
              <a:rPr lang="en-US" altLang="en-US" sz="1500" i="0" dirty="0" smtClean="0"/>
              <a:t>: 18-30 </a:t>
            </a:r>
            <a:r>
              <a:rPr lang="bg-BG" altLang="en-US" sz="1500" i="0" dirty="0" smtClean="0"/>
              <a:t>години</a:t>
            </a:r>
            <a:endParaRPr lang="en-US" altLang="en-US" sz="1500" i="0" dirty="0" smtClean="0"/>
          </a:p>
          <a:p>
            <a:pPr>
              <a:spcAft>
                <a:spcPts val="6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bg-BG" sz="1500" b="1" i="0" dirty="0"/>
              <a:t>Продължителност: </a:t>
            </a:r>
            <a:r>
              <a:rPr lang="bg-BG" sz="1500" i="0" dirty="0"/>
              <a:t>стажове от 2 до 12 месеца </a:t>
            </a:r>
            <a:r>
              <a:rPr lang="bg-BG" sz="1500" i="0" dirty="0" smtClean="0"/>
              <a:t>(в страната </a:t>
            </a:r>
            <a:r>
              <a:rPr lang="bg-BG" sz="1500" i="0" dirty="0"/>
              <a:t>и </a:t>
            </a:r>
            <a:r>
              <a:rPr lang="bg-BG" sz="1500" i="0" dirty="0" smtClean="0"/>
              <a:t>трансгранични)</a:t>
            </a:r>
            <a:endParaRPr lang="en-GB" sz="1500" i="0" dirty="0"/>
          </a:p>
        </p:txBody>
      </p:sp>
      <p:sp>
        <p:nvSpPr>
          <p:cNvPr id="378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2463EEF-2F73-48D9-85EC-03987806ED58}" type="slidenum">
              <a:rPr lang="en-GB" altLang="en-US" smtClean="0">
                <a:latin typeface="PF Square Sans Pro"/>
              </a:rPr>
              <a:pPr/>
              <a:t>13</a:t>
            </a:fld>
            <a:endParaRPr lang="en-GB" altLang="en-US" smtClean="0">
              <a:latin typeface="PF Square Sans Pro"/>
            </a:endParaRPr>
          </a:p>
        </p:txBody>
      </p:sp>
      <p:pic>
        <p:nvPicPr>
          <p:cNvPr id="37893" name="Picture 2" descr="H:\My Documents\untitl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5876925"/>
            <a:ext cx="3175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2"/>
          <p:cNvPicPr>
            <a:picLocks noChangeAspect="1"/>
          </p:cNvPicPr>
          <p:nvPr/>
        </p:nvPicPr>
        <p:blipFill>
          <a:blip r:embed="rId3" cstate="print"/>
          <a:srcRect l="55544" b="56258"/>
          <a:stretch>
            <a:fillRect/>
          </a:stretch>
        </p:blipFill>
        <p:spPr bwMode="auto">
          <a:xfrm>
            <a:off x="7259638" y="2662238"/>
            <a:ext cx="166370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Image 3" descr="logo_ce-en-rvb-lr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5888" y="5754688"/>
            <a:ext cx="1062037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Content Placeholder 2"/>
          <p:cNvSpPr>
            <a:spLocks noGrp="1"/>
          </p:cNvSpPr>
          <p:nvPr>
            <p:ph idx="1"/>
          </p:nvPr>
        </p:nvSpPr>
        <p:spPr>
          <a:xfrm>
            <a:off x="21574" y="2436019"/>
            <a:ext cx="5472113" cy="4058444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bg-BG" sz="1800" i="0" dirty="0" smtClean="0"/>
              <a:t>- Визуални </a:t>
            </a:r>
            <a:r>
              <a:rPr lang="bg-BG" sz="1800" i="0" dirty="0"/>
              <a:t>указания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bg-BG" sz="1800" i="0" dirty="0" smtClean="0"/>
              <a:t>- Листовки</a:t>
            </a:r>
            <a:endParaRPr lang="bg-BG" sz="1800" i="0" dirty="0"/>
          </a:p>
          <a:p>
            <a:pPr>
              <a:buFont typeface="Courier New" panose="02070309020205020404" pitchFamily="49" charset="0"/>
              <a:buChar char="o"/>
            </a:pPr>
            <a:r>
              <a:rPr lang="bg-BG" sz="1800" i="0" dirty="0" smtClean="0"/>
              <a:t>- </a:t>
            </a:r>
            <a:r>
              <a:rPr lang="bg-BG" sz="1800" i="0" dirty="0" err="1" smtClean="0"/>
              <a:t>Рол</a:t>
            </a:r>
            <a:r>
              <a:rPr lang="bg-BG" sz="1800" i="0" dirty="0" smtClean="0"/>
              <a:t> банери</a:t>
            </a:r>
            <a:endParaRPr lang="bg-BG" sz="1800" i="0" dirty="0"/>
          </a:p>
          <a:p>
            <a:pPr>
              <a:buFont typeface="Courier New" panose="02070309020205020404" pitchFamily="49" charset="0"/>
              <a:buChar char="o"/>
            </a:pPr>
            <a:r>
              <a:rPr lang="bg-BG" sz="1800" i="0" dirty="0" smtClean="0"/>
              <a:t>- Плакати</a:t>
            </a:r>
            <a:endParaRPr lang="bg-BG" sz="1800" i="0" dirty="0"/>
          </a:p>
          <a:p>
            <a:pPr>
              <a:buFont typeface="Courier New" panose="02070309020205020404" pitchFamily="49" charset="0"/>
              <a:buChar char="o"/>
            </a:pPr>
            <a:r>
              <a:rPr lang="bg-BG" sz="1800" i="0" dirty="0" smtClean="0"/>
              <a:t>- Текст </a:t>
            </a:r>
            <a:r>
              <a:rPr lang="bg-BG" sz="1800" i="0" dirty="0"/>
              <a:t>за радио </a:t>
            </a:r>
            <a:r>
              <a:rPr lang="bg-BG" sz="1800" i="0" dirty="0" err="1"/>
              <a:t>spot</a:t>
            </a:r>
            <a:endParaRPr lang="bg-BG" sz="1800" i="0" dirty="0"/>
          </a:p>
          <a:p>
            <a:pPr>
              <a:buFont typeface="Courier New" panose="02070309020205020404" pitchFamily="49" charset="0"/>
              <a:buChar char="o"/>
            </a:pPr>
            <a:r>
              <a:rPr lang="bg-BG" sz="1800" i="0" dirty="0" smtClean="0"/>
              <a:t>- Дизайн </a:t>
            </a:r>
            <a:r>
              <a:rPr lang="bg-BG" sz="1800" i="0" dirty="0"/>
              <a:t>на щанд на събитие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bg-BG" sz="1800" i="0" dirty="0" smtClean="0"/>
              <a:t>- Приложения </a:t>
            </a:r>
            <a:r>
              <a:rPr lang="bg-BG" sz="1800" i="0" dirty="0"/>
              <a:t>за социални </a:t>
            </a:r>
            <a:r>
              <a:rPr lang="bg-BG" sz="1800" i="0" dirty="0" smtClean="0"/>
              <a:t>медии</a:t>
            </a:r>
            <a:endParaRPr lang="bg-BG" sz="1800" i="0" dirty="0"/>
          </a:p>
          <a:p>
            <a:pPr>
              <a:buFont typeface="Courier New" panose="02070309020205020404" pitchFamily="49" charset="0"/>
              <a:buChar char="o"/>
            </a:pPr>
            <a:r>
              <a:rPr lang="bg-BG" sz="1800" i="0" dirty="0" smtClean="0"/>
              <a:t>- Социални </a:t>
            </a:r>
            <a:r>
              <a:rPr lang="bg-BG" sz="1800" i="0" dirty="0" smtClean="0"/>
              <a:t>медийни </a:t>
            </a:r>
            <a:r>
              <a:rPr lang="bg-BG" sz="1800" i="0" dirty="0"/>
              <a:t>банери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bg-BG" sz="1800" i="0" dirty="0" smtClean="0"/>
              <a:t>- HTML шаблон</a:t>
            </a:r>
            <a:endParaRPr lang="bg-BG" sz="1800" i="0" dirty="0"/>
          </a:p>
          <a:p>
            <a:pPr>
              <a:buFont typeface="Courier New" panose="02070309020205020404" pitchFamily="49" charset="0"/>
              <a:buChar char="o"/>
            </a:pPr>
            <a:r>
              <a:rPr lang="bg-BG" sz="1800" i="0" dirty="0" smtClean="0"/>
              <a:t>- Визитки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bg-BG" sz="1800" i="0" dirty="0"/>
              <a:t/>
            </a:r>
            <a:br>
              <a:rPr lang="bg-BG" sz="1800" i="0" dirty="0"/>
            </a:br>
            <a:r>
              <a:rPr lang="bg-BG" sz="1400" i="0" dirty="0"/>
              <a:t>Наборът от инструменти може да бъде </a:t>
            </a:r>
            <a:r>
              <a:rPr lang="bg-BG" sz="1400" i="0" dirty="0" smtClean="0"/>
              <a:t>изтеглен: </a:t>
            </a:r>
            <a:r>
              <a:rPr lang="en-US" sz="1400" u="sng" dirty="0">
                <a:hlinkClick r:id="rId5"/>
              </a:rPr>
              <a:t>https://circabc.europa.eu/w/browse/ff082d4f-5e6f-43d0-a8ae-74111dd44c6b</a:t>
            </a:r>
            <a:r>
              <a:rPr lang="en-GB" sz="1400" dirty="0"/>
              <a:t> </a:t>
            </a:r>
          </a:p>
          <a:p>
            <a:pPr>
              <a:buFont typeface="Courier New" panose="02070309020205020404" pitchFamily="49" charset="0"/>
              <a:buChar char="o"/>
            </a:pPr>
            <a:endParaRPr lang="bg-BG" sz="1800" i="0" dirty="0"/>
          </a:p>
          <a:p>
            <a:endParaRPr lang="en-US" sz="2200" dirty="0" smtClean="0">
              <a:solidFill>
                <a:schemeClr val="accent2"/>
              </a:solidFill>
              <a:latin typeface="Century Gothic" pitchFamily="34" charset="0"/>
            </a:endParaRPr>
          </a:p>
        </p:txBody>
      </p:sp>
      <p:pic>
        <p:nvPicPr>
          <p:cNvPr id="43013" name="Picture 6"/>
          <p:cNvPicPr>
            <a:picLocks noChangeAspect="1"/>
          </p:cNvPicPr>
          <p:nvPr/>
        </p:nvPicPr>
        <p:blipFill>
          <a:blip r:embed="rId3" cstate="print"/>
          <a:srcRect l="18945" t="44440" r="53346"/>
          <a:stretch>
            <a:fillRect/>
          </a:stretch>
        </p:blipFill>
        <p:spPr bwMode="auto">
          <a:xfrm>
            <a:off x="7735888" y="4267200"/>
            <a:ext cx="1195387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7"/>
          <p:cNvPicPr>
            <a:picLocks noChangeAspect="1"/>
          </p:cNvPicPr>
          <p:nvPr/>
        </p:nvPicPr>
        <p:blipFill>
          <a:blip r:embed="rId3" cstate="print"/>
          <a:srcRect l="49167" t="44440" r="11667" b="26224"/>
          <a:stretch>
            <a:fillRect/>
          </a:stretch>
        </p:blipFill>
        <p:spPr bwMode="auto">
          <a:xfrm>
            <a:off x="6859588" y="1189038"/>
            <a:ext cx="206375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19613" y="2727325"/>
            <a:ext cx="1443037" cy="2035175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3016" name="Picture 9"/>
          <p:cNvPicPr>
            <a:picLocks noChangeAspect="1"/>
          </p:cNvPicPr>
          <p:nvPr/>
        </p:nvPicPr>
        <p:blipFill>
          <a:blip r:embed="rId3" cstate="print"/>
          <a:srcRect t="7059" r="76044" b="56258"/>
          <a:stretch>
            <a:fillRect/>
          </a:stretch>
        </p:blipFill>
        <p:spPr bwMode="auto">
          <a:xfrm>
            <a:off x="6094413" y="2727325"/>
            <a:ext cx="1058862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Picture 10"/>
          <p:cNvPicPr>
            <a:picLocks noChangeAspect="1"/>
          </p:cNvPicPr>
          <p:nvPr/>
        </p:nvPicPr>
        <p:blipFill>
          <a:blip r:embed="rId3" cstate="print"/>
          <a:srcRect l="25336" t="2429" r="44272" b="56258"/>
          <a:stretch>
            <a:fillRect/>
          </a:stretch>
        </p:blipFill>
        <p:spPr bwMode="auto">
          <a:xfrm>
            <a:off x="5962650" y="4267200"/>
            <a:ext cx="17653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err="1" smtClean="0"/>
              <a:t>Пилотни</a:t>
            </a:r>
            <a:r>
              <a:rPr lang="ru-RU" sz="2000" dirty="0" smtClean="0"/>
              <a:t> </a:t>
            </a:r>
            <a:r>
              <a:rPr lang="ru-RU" sz="2000" dirty="0" err="1"/>
              <a:t>проекти</a:t>
            </a:r>
            <a:r>
              <a:rPr lang="ru-RU" sz="2000" dirty="0"/>
              <a:t> за </a:t>
            </a:r>
            <a:r>
              <a:rPr lang="ru-RU" sz="2000" dirty="0" err="1"/>
              <a:t>повишаване</a:t>
            </a:r>
            <a:r>
              <a:rPr lang="ru-RU" sz="2000" dirty="0"/>
              <a:t> на </a:t>
            </a:r>
            <a:r>
              <a:rPr lang="ru-RU" sz="2000" dirty="0" err="1" smtClean="0"/>
              <a:t>осведомеността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fr-BE" sz="2300" dirty="0" smtClean="0"/>
              <a:t>TOOLKIT</a:t>
            </a:r>
            <a:r>
              <a:rPr lang="bg-BG" sz="2300" dirty="0" smtClean="0"/>
              <a:t> – готов за „изтегляне“</a:t>
            </a:r>
            <a:r>
              <a:rPr lang="fr-BE" sz="2300" dirty="0" smtClean="0"/>
              <a:t>: </a:t>
            </a:r>
            <a:endParaRPr lang="fr-BE" sz="23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124744"/>
            <a:ext cx="8640960" cy="936625"/>
          </a:xfrm>
        </p:spPr>
        <p:txBody>
          <a:bodyPr/>
          <a:lstStyle/>
          <a:p>
            <a:r>
              <a:rPr lang="bg-BG" sz="1800" dirty="0"/>
              <a:t>П</a:t>
            </a:r>
            <a:r>
              <a:rPr lang="bg-BG" sz="1800" dirty="0" smtClean="0"/>
              <a:t>роекти</a:t>
            </a:r>
            <a:r>
              <a:rPr lang="bg-BG" sz="1800" dirty="0"/>
              <a:t>, финансирани </a:t>
            </a:r>
            <a:r>
              <a:rPr lang="bg-BG" sz="1800" dirty="0" smtClean="0"/>
              <a:t>по Програмата </a:t>
            </a:r>
            <a:r>
              <a:rPr lang="bg-BG" sz="1800" dirty="0"/>
              <a:t>на Европейския съюз за заетост и социални иновации (ЗСИ) ПРОГРЕС (2014 – 2020</a:t>
            </a:r>
            <a:r>
              <a:rPr lang="bg-BG" sz="1800" dirty="0" smtClean="0"/>
              <a:t>) </a:t>
            </a:r>
            <a:endParaRPr lang="en-US" altLang="en-US" sz="1800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060848"/>
            <a:ext cx="8229600" cy="3816350"/>
          </a:xfrm>
        </p:spPr>
        <p:txBody>
          <a:bodyPr/>
          <a:lstStyle/>
          <a:p>
            <a:r>
              <a:rPr lang="bg-BG" sz="2000" dirty="0"/>
              <a:t>9 проекта за 7-18 </a:t>
            </a:r>
            <a:r>
              <a:rPr lang="bg-BG" sz="2000" dirty="0" smtClean="0"/>
              <a:t>месеца</a:t>
            </a:r>
            <a:endParaRPr lang="bg-BG" altLang="en-US" sz="1800" b="0" dirty="0" smtClean="0"/>
          </a:p>
          <a:p>
            <a:pPr lvl="1"/>
            <a:r>
              <a:rPr lang="bg-BG" altLang="en-US" sz="1800" b="0" dirty="0"/>
              <a:t>От началото на</a:t>
            </a:r>
            <a:r>
              <a:rPr lang="en-US" altLang="en-US" sz="1800" b="0" dirty="0"/>
              <a:t> 2016 </a:t>
            </a:r>
            <a:r>
              <a:rPr lang="bg-BG" altLang="en-US" sz="1800" b="0" dirty="0"/>
              <a:t>в</a:t>
            </a:r>
            <a:r>
              <a:rPr lang="en-US" altLang="en-US" sz="1800" b="0" dirty="0" smtClean="0"/>
              <a:t> </a:t>
            </a:r>
            <a:r>
              <a:rPr lang="bg-BG" altLang="en-US" sz="1800" b="0" dirty="0" smtClean="0"/>
              <a:t>България</a:t>
            </a:r>
            <a:r>
              <a:rPr lang="en-US" altLang="en-US" sz="1800" b="0" dirty="0" smtClean="0"/>
              <a:t>, </a:t>
            </a:r>
            <a:r>
              <a:rPr lang="bg-BG" altLang="en-US" sz="1800" b="0" dirty="0" smtClean="0"/>
              <a:t>Гърция</a:t>
            </a:r>
            <a:r>
              <a:rPr lang="en-US" altLang="en-US" sz="1800" b="0" dirty="0" smtClean="0"/>
              <a:t>, </a:t>
            </a:r>
            <a:r>
              <a:rPr lang="bg-BG" altLang="en-US" sz="1800" b="0" dirty="0" smtClean="0"/>
              <a:t>Литва</a:t>
            </a:r>
            <a:r>
              <a:rPr lang="en-US" altLang="en-US" sz="1800" b="0" dirty="0" smtClean="0"/>
              <a:t>, </a:t>
            </a:r>
            <a:r>
              <a:rPr lang="bg-BG" altLang="en-US" sz="1800" b="0" dirty="0" smtClean="0"/>
              <a:t>Словения</a:t>
            </a:r>
          </a:p>
          <a:p>
            <a:pPr lvl="1"/>
            <a:r>
              <a:rPr lang="bg-BG" altLang="en-US" sz="1800" b="0" dirty="0" smtClean="0"/>
              <a:t>От януари</a:t>
            </a:r>
            <a:r>
              <a:rPr lang="en-US" altLang="en-US" sz="1800" b="0" dirty="0" smtClean="0"/>
              <a:t> 2017 </a:t>
            </a:r>
            <a:r>
              <a:rPr lang="bg-BG" altLang="en-US" sz="1800" b="0" dirty="0"/>
              <a:t>в</a:t>
            </a:r>
            <a:r>
              <a:rPr lang="en-US" altLang="en-US" sz="1800" b="0" dirty="0" smtClean="0"/>
              <a:t> </a:t>
            </a:r>
            <a:r>
              <a:rPr lang="bg-BG" altLang="en-US" sz="1800" b="0" dirty="0" smtClean="0"/>
              <a:t>Кипър, Гърция, Испания, Италия, Португалия</a:t>
            </a:r>
            <a:endParaRPr lang="en-US" altLang="en-US" sz="2000" dirty="0" smtClean="0"/>
          </a:p>
          <a:p>
            <a:r>
              <a:rPr lang="bg-BG" altLang="en-US" sz="2000" dirty="0" smtClean="0"/>
              <a:t>Основни дейности</a:t>
            </a:r>
            <a:r>
              <a:rPr lang="en-US" altLang="en-US" sz="2000" dirty="0" smtClean="0"/>
              <a:t>:</a:t>
            </a:r>
          </a:p>
          <a:p>
            <a:pPr lvl="1"/>
            <a:r>
              <a:rPr lang="bg-BG" sz="1600" b="0" dirty="0" smtClean="0"/>
              <a:t>Кръгли маси </a:t>
            </a:r>
            <a:r>
              <a:rPr lang="bg-BG" sz="1600" b="0" dirty="0"/>
              <a:t>/ обучителни семинари за активиране на заинтересованите </a:t>
            </a:r>
            <a:r>
              <a:rPr lang="bg-BG" sz="1600" b="0" dirty="0" smtClean="0"/>
              <a:t>страни</a:t>
            </a:r>
          </a:p>
          <a:p>
            <a:pPr lvl="1"/>
            <a:r>
              <a:rPr lang="bg-BG" sz="1600" b="0" dirty="0"/>
              <a:t>Кампании чрез традиционни и социални </a:t>
            </a:r>
            <a:r>
              <a:rPr lang="bg-BG" sz="1600" b="0" dirty="0" smtClean="0"/>
              <a:t>медии</a:t>
            </a:r>
          </a:p>
          <a:p>
            <a:pPr lvl="1"/>
            <a:r>
              <a:rPr lang="bg-BG" sz="1600" b="0" dirty="0" smtClean="0"/>
              <a:t>Информационни дни, </a:t>
            </a:r>
            <a:r>
              <a:rPr lang="bg-BG" sz="1600" b="0" dirty="0"/>
              <a:t>концерти и т.н. за привличане на повече </a:t>
            </a:r>
            <a:r>
              <a:rPr lang="bg-BG" sz="1600" b="0" dirty="0" smtClean="0"/>
              <a:t>младежи</a:t>
            </a:r>
          </a:p>
          <a:p>
            <a:pPr lvl="1"/>
            <a:r>
              <a:rPr lang="bg-BG" altLang="en-US" sz="1600" b="0" dirty="0" smtClean="0"/>
              <a:t>Разработване на интернет сайтове на ГМ</a:t>
            </a:r>
            <a:endParaRPr lang="en-US" altLang="en-US" sz="1600" b="0" dirty="0" smtClean="0"/>
          </a:p>
          <a:p>
            <a:pPr lvl="1"/>
            <a:r>
              <a:rPr lang="bg-BG" altLang="en-US" sz="1600" b="0" dirty="0" smtClean="0"/>
              <a:t>Отзиви от участници в ГМ</a:t>
            </a:r>
            <a:endParaRPr lang="en-US" altLang="en-US" sz="1600" b="0" dirty="0" smtClean="0"/>
          </a:p>
          <a:p>
            <a:endParaRPr lang="en-US" altLang="en-US" sz="2000" dirty="0" smtClean="0"/>
          </a:p>
          <a:p>
            <a:r>
              <a:rPr lang="bg-BG" altLang="en-US" sz="1600" dirty="0" smtClean="0"/>
              <a:t>Описание на проектите </a:t>
            </a:r>
            <a:r>
              <a:rPr lang="en-US" altLang="en-US" sz="1600" dirty="0" smtClean="0"/>
              <a:t>(VP/2015/005 </a:t>
            </a:r>
            <a:r>
              <a:rPr lang="bg-BG" altLang="en-US" sz="1600" dirty="0" smtClean="0"/>
              <a:t>и</a:t>
            </a:r>
            <a:r>
              <a:rPr lang="en-US" altLang="en-US" sz="1600" dirty="0" smtClean="0"/>
              <a:t> VP/2016/008):</a:t>
            </a:r>
          </a:p>
          <a:p>
            <a:r>
              <a:rPr lang="en-GB" sz="1600" u="sng" dirty="0" smtClean="0">
                <a:hlinkClick r:id="rId3"/>
              </a:rPr>
              <a:t>http://ec.europa.eu/social/main.jsp?catId=632&amp;langId=en</a:t>
            </a:r>
            <a:r>
              <a:rPr lang="en-GB" sz="1600" dirty="0" smtClean="0"/>
              <a:t> </a:t>
            </a:r>
          </a:p>
          <a:p>
            <a:endParaRPr lang="en-US" altLang="en-US" dirty="0" smtClean="0"/>
          </a:p>
          <a:p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30213" y="908050"/>
            <a:ext cx="8713787" cy="914400"/>
          </a:xfrm>
        </p:spPr>
        <p:txBody>
          <a:bodyPr/>
          <a:lstStyle/>
          <a:p>
            <a:pPr marL="0" indent="0" algn="ctr" eaLnBrk="1" hangingPunct="1"/>
            <a:r>
              <a:rPr lang="bg-BG" sz="2000" dirty="0"/>
              <a:t>Повече информация за </a:t>
            </a:r>
            <a:r>
              <a:rPr lang="bg-BG" sz="2000" dirty="0" smtClean="0"/>
              <a:t>Гаранцията </a:t>
            </a:r>
            <a:r>
              <a:rPr lang="bg-BG" sz="2000" dirty="0"/>
              <a:t>за </a:t>
            </a:r>
            <a:r>
              <a:rPr lang="bg-BG" sz="2000" dirty="0" smtClean="0"/>
              <a:t>младежта</a:t>
            </a:r>
            <a:endParaRPr lang="fr-BE" altLang="en-US" sz="2000" dirty="0" smtClean="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45059" name="Text Box 5"/>
          <p:cNvSpPr txBox="1">
            <a:spLocks noChangeArrowheads="1"/>
          </p:cNvSpPr>
          <p:nvPr/>
        </p:nvSpPr>
        <p:spPr bwMode="auto">
          <a:xfrm>
            <a:off x="611188" y="2349500"/>
            <a:ext cx="76327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fr-BE" altLang="en-US" sz="1800" b="0">
              <a:solidFill>
                <a:srgbClr val="0000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marL="342900" indent="-342900">
              <a:spcBef>
                <a:spcPct val="50000"/>
              </a:spcBef>
            </a:pPr>
            <a:endParaRPr lang="en-GB" altLang="en-US" sz="1800">
              <a:solidFill>
                <a:srgbClr val="0000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45060" name="Text Box 6"/>
          <p:cNvSpPr txBox="1">
            <a:spLocks noChangeArrowheads="1"/>
          </p:cNvSpPr>
          <p:nvPr/>
        </p:nvSpPr>
        <p:spPr bwMode="auto">
          <a:xfrm>
            <a:off x="2051050" y="188913"/>
            <a:ext cx="698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endParaRPr lang="fr-FR" altLang="en-US" sz="1800" b="0">
              <a:solidFill>
                <a:srgbClr val="FFFFFF"/>
              </a:solidFill>
              <a:latin typeface="Arial Black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45061" name="Rectangle 6"/>
          <p:cNvSpPr>
            <a:spLocks noChangeArrowheads="1"/>
          </p:cNvSpPr>
          <p:nvPr/>
        </p:nvSpPr>
        <p:spPr bwMode="auto">
          <a:xfrm>
            <a:off x="179388" y="2060575"/>
            <a:ext cx="7777162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0" hangingPunct="0">
              <a:spcBef>
                <a:spcPct val="20000"/>
              </a:spcBef>
              <a:buFont typeface="Wingdings" pitchFamily="2" charset="2"/>
              <a:buNone/>
            </a:pPr>
            <a:endParaRPr lang="fr-BE" altLang="en-US" sz="2400" b="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lvl="1" eaLnBrk="0" hangingPunct="0">
              <a:spcBef>
                <a:spcPct val="20000"/>
              </a:spcBef>
              <a:buFont typeface="Wingdings" pitchFamily="2" charset="2"/>
              <a:buNone/>
            </a:pPr>
            <a:endParaRPr lang="fr-BE" altLang="en-US" sz="2400" b="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lvl="1" eaLnBrk="0" hangingPunct="0">
              <a:spcBef>
                <a:spcPct val="20000"/>
              </a:spcBef>
              <a:buFont typeface="Wingdings" pitchFamily="2" charset="2"/>
              <a:buNone/>
            </a:pPr>
            <a:endParaRPr lang="fr-BE" altLang="en-US" sz="2400" b="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lvl="1" eaLnBrk="0" hangingPunct="0">
              <a:spcBef>
                <a:spcPct val="20000"/>
              </a:spcBef>
              <a:buFont typeface="Wingdings" pitchFamily="2" charset="2"/>
              <a:buNone/>
            </a:pPr>
            <a:endParaRPr lang="fr-BE" altLang="en-US" sz="2400" b="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lvl="1" eaLnBrk="0" hangingPunct="0">
              <a:spcBef>
                <a:spcPct val="20000"/>
              </a:spcBef>
              <a:buFont typeface="Wingdings" pitchFamily="2" charset="2"/>
              <a:buNone/>
            </a:pPr>
            <a:endParaRPr lang="fr-BE" altLang="en-US" sz="2400" b="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lvl="1" eaLnBrk="0" hangingPunct="0">
              <a:spcBef>
                <a:spcPct val="20000"/>
              </a:spcBef>
              <a:buFont typeface="Wingdings" pitchFamily="2" charset="2"/>
              <a:buNone/>
            </a:pPr>
            <a:endParaRPr lang="fr-BE" altLang="en-US" sz="2400" b="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lvl="1" eaLnBrk="0" hangingPunct="0">
              <a:spcBef>
                <a:spcPct val="20000"/>
              </a:spcBef>
              <a:buFont typeface="Wingdings" pitchFamily="2" charset="2"/>
              <a:buNone/>
            </a:pPr>
            <a:endParaRPr lang="fr-BE" altLang="en-US" sz="2400" b="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lvl="1" eaLnBrk="0" hangingPunct="0">
              <a:spcBef>
                <a:spcPct val="20000"/>
              </a:spcBef>
              <a:buFont typeface="Wingdings" pitchFamily="2" charset="2"/>
              <a:buNone/>
            </a:pPr>
            <a:endParaRPr lang="fr-BE" altLang="en-US" sz="2400" b="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lvl="1" eaLnBrk="0" hangingPunct="0">
              <a:spcBef>
                <a:spcPct val="20000"/>
              </a:spcBef>
              <a:buFont typeface="Wingdings" pitchFamily="2" charset="2"/>
              <a:buNone/>
            </a:pPr>
            <a:endParaRPr lang="en-GB" altLang="en-US" sz="2400" b="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45062" name="Rectangle 7"/>
          <p:cNvSpPr>
            <a:spLocks noChangeArrowheads="1"/>
          </p:cNvSpPr>
          <p:nvPr/>
        </p:nvSpPr>
        <p:spPr bwMode="auto">
          <a:xfrm>
            <a:off x="166688" y="1628775"/>
            <a:ext cx="8488362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Youth Guarantee</a:t>
            </a:r>
          </a:p>
          <a:p>
            <a:pPr algn="ctr"/>
            <a:r>
              <a:rPr lang="fr-BE" altLang="en-US" sz="1600" u="sng">
                <a:solidFill>
                  <a:srgbClr val="009999"/>
                </a:solidFill>
                <a:latin typeface="Arial" pitchFamily="34" charset="0"/>
                <a:ea typeface="MS PGothic" pitchFamily="34" charset="-128"/>
                <a:cs typeface="Arial" pitchFamily="34" charset="0"/>
                <a:hlinkClick r:id="rId3"/>
              </a:rPr>
              <a:t>http://ec.europa.eu/social/youthguarantee</a:t>
            </a:r>
            <a:endParaRPr lang="fr-BE" altLang="en-US" sz="1600" u="sng">
              <a:solidFill>
                <a:srgbClr val="0099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/>
            <a:endParaRPr lang="fr-BE" altLang="en-US" sz="1600" u="sng">
              <a:solidFill>
                <a:srgbClr val="0099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/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The Youth Guarantee country-by-country</a:t>
            </a:r>
            <a:endParaRPr lang="fr-BE" altLang="en-US" sz="1600" u="sng">
              <a:solidFill>
                <a:srgbClr val="0099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/>
            <a:r>
              <a:rPr lang="fr-BE" altLang="en-US" sz="1600" u="sng">
                <a:solidFill>
                  <a:srgbClr val="009999"/>
                </a:solidFill>
                <a:latin typeface="Arial" pitchFamily="34" charset="0"/>
                <a:ea typeface="MS PGothic" pitchFamily="34" charset="-128"/>
                <a:cs typeface="Arial" pitchFamily="34" charset="0"/>
                <a:hlinkClick r:id="rId4"/>
              </a:rPr>
              <a:t>http://ec.europa.eu/social/main.jsp?catId=1161&amp;langId=en</a:t>
            </a:r>
            <a:endParaRPr lang="fr-BE" altLang="en-US" sz="1600" u="sng">
              <a:solidFill>
                <a:srgbClr val="0099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/>
            <a:endParaRPr lang="fr-BE" altLang="en-US" sz="1600" u="sng">
              <a:solidFill>
                <a:srgbClr val="0099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/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Press Release: Communication 4 Oct 2016 on the Youth Guarantee</a:t>
            </a:r>
            <a:endParaRPr lang="fr-BE" altLang="en-US" sz="1600" u="sng">
              <a:solidFill>
                <a:srgbClr val="0099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>
              <a:buClr>
                <a:srgbClr val="FFFFFF"/>
              </a:buClr>
            </a:pPr>
            <a:r>
              <a:rPr lang="fr-BE" altLang="en-US" sz="1600" u="sng">
                <a:solidFill>
                  <a:srgbClr val="009999"/>
                </a:solidFill>
                <a:latin typeface="Arial" pitchFamily="34" charset="0"/>
                <a:ea typeface="MS PGothic" pitchFamily="34" charset="-128"/>
                <a:cs typeface="Arial" pitchFamily="34" charset="0"/>
                <a:hlinkClick r:id="rId5"/>
              </a:rPr>
              <a:t>http://ec.europa.eu/social/main.jsp?langId=en&amp;catId=1079&amp;newsId=2629&amp;furtherNews=yes</a:t>
            </a:r>
            <a:endParaRPr lang="fr-BE" altLang="en-US" sz="1600" u="sng">
              <a:solidFill>
                <a:srgbClr val="0099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>
              <a:buClr>
                <a:srgbClr val="FFFFFF"/>
              </a:buClr>
            </a:pPr>
            <a:endParaRPr lang="fr-BE" altLang="en-US" sz="1600" u="sng">
              <a:solidFill>
                <a:srgbClr val="0099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/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Questions and answers on the Youth Guarantee </a:t>
            </a:r>
          </a:p>
          <a:p>
            <a:pPr algn="ctr"/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  <a:hlinkClick r:id="rId6"/>
              </a:rPr>
              <a:t>http://europa.eu/rapid/press-release_MEMO-16-3215_en.htm</a:t>
            </a:r>
            <a:endParaRPr lang="fr-BE" altLang="en-US" sz="160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/>
            <a:endParaRPr lang="fr-BE" altLang="en-US" sz="160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/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Communication 4 October 2016 on the Youth Guarantee and YEI</a:t>
            </a:r>
          </a:p>
          <a:p>
            <a:pPr algn="ctr"/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  <a:hlinkClick r:id="rId7"/>
              </a:rPr>
              <a:t>http://eur-lex.europa.eu/legal-content/EN/TXT/?qid=1477901398883&amp;uri=CELEX:52016DC0646</a:t>
            </a:r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 </a:t>
            </a:r>
          </a:p>
          <a:p>
            <a:pPr algn="ctr"/>
            <a:endParaRPr lang="fr-BE" altLang="en-US" sz="160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/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Staff working doucment on the Youth Guarantee and the YEI</a:t>
            </a:r>
          </a:p>
          <a:p>
            <a:pPr algn="ctr"/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  <a:hlinkClick r:id="rId8"/>
              </a:rPr>
              <a:t>http://ec.europa.eu/social/BlobServlet?docId=16237&amp;langId=en</a:t>
            </a:r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 (Partie 1) </a:t>
            </a:r>
          </a:p>
          <a:p>
            <a:pPr algn="ctr"/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  <a:hlinkClick r:id="rId9"/>
              </a:rPr>
              <a:t>http://ec.europa.eu/social/BlobServlet?docId=16299&amp;langId=en</a:t>
            </a:r>
            <a:r>
              <a:rPr lang="fr-BE" altLang="en-US" sz="1600">
                <a:solidFill>
                  <a:srgbClr val="333399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 (Partie 2)</a:t>
            </a:r>
          </a:p>
          <a:p>
            <a:pPr algn="ctr"/>
            <a:endParaRPr lang="fr-BE" altLang="en-US" sz="160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/>
            <a:endParaRPr lang="en-GB" altLang="en-US" sz="1600">
              <a:solidFill>
                <a:srgbClr val="3333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  <a:p>
            <a:pPr algn="ctr"/>
            <a:endParaRPr lang="fr-BE" altLang="en-US" sz="1800" u="sng">
              <a:solidFill>
                <a:srgbClr val="009999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125538"/>
            <a:ext cx="8856984" cy="936625"/>
          </a:xfrm>
        </p:spPr>
        <p:txBody>
          <a:bodyPr/>
          <a:lstStyle/>
          <a:p>
            <a:r>
              <a:rPr lang="bg-BG" sz="2400" dirty="0" smtClean="0"/>
              <a:t>	Повече </a:t>
            </a:r>
            <a:r>
              <a:rPr lang="bg-BG" sz="2400" dirty="0"/>
              <a:t>информация за пакета от декември 2016 г. "Инвестиране в</a:t>
            </a:r>
            <a:r>
              <a:rPr lang="bg-BG" sz="2400" dirty="0" smtClean="0"/>
              <a:t> </a:t>
            </a:r>
            <a:r>
              <a:rPr lang="bg-BG" sz="2400" dirty="0"/>
              <a:t>младежта </a:t>
            </a:r>
            <a:r>
              <a:rPr lang="bg-BG" sz="2400" dirty="0" smtClean="0"/>
              <a:t>на </a:t>
            </a:r>
            <a:r>
              <a:rPr lang="bg-BG" sz="2400" dirty="0"/>
              <a:t>Европа"</a:t>
            </a:r>
            <a:endParaRPr lang="en-US" altLang="en-US" sz="2400" dirty="0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05038"/>
            <a:ext cx="8640762" cy="4032250"/>
          </a:xfrm>
        </p:spPr>
        <p:txBody>
          <a:bodyPr/>
          <a:lstStyle/>
          <a:p>
            <a:pPr>
              <a:buClr>
                <a:srgbClr val="3E6FD2"/>
              </a:buClr>
            </a:pPr>
            <a:r>
              <a:rPr lang="en-GB" altLang="en-US" sz="1400" b="1" i="0" dirty="0" smtClean="0"/>
              <a:t>Communication "Investing in Europe's Youth"</a:t>
            </a:r>
          </a:p>
          <a:p>
            <a:pPr>
              <a:spcAft>
                <a:spcPts val="600"/>
              </a:spcAft>
            </a:pPr>
            <a:r>
              <a:rPr lang="en-GB" altLang="en-US" sz="1100" dirty="0" smtClean="0">
                <a:hlinkClick r:id="rId3"/>
              </a:rPr>
              <a:t>http://eur-lex.europa.eu/legal-content/EN/TXT/?uri=COM:2016:940:FIN</a:t>
            </a:r>
            <a:endParaRPr lang="en-US" altLang="en-US" sz="1400" i="0" dirty="0" smtClean="0"/>
          </a:p>
          <a:p>
            <a:pPr>
              <a:buClr>
                <a:srgbClr val="3E6FD2"/>
              </a:buClr>
            </a:pPr>
            <a:r>
              <a:rPr lang="en-US" altLang="en-US" sz="1400" b="1" i="0" dirty="0" smtClean="0"/>
              <a:t>Q&amp;A Investing in Europe's Youth</a:t>
            </a:r>
          </a:p>
          <a:p>
            <a:pPr>
              <a:spcAft>
                <a:spcPts val="600"/>
              </a:spcAft>
            </a:pPr>
            <a:r>
              <a:rPr lang="en-US" altLang="en-US" sz="1100" dirty="0" smtClean="0">
                <a:hlinkClick r:id="rId4"/>
              </a:rPr>
              <a:t>http://europa.eu/rapid/press-release_MEMO-16-4166_en.htm</a:t>
            </a:r>
            <a:endParaRPr lang="en-US" altLang="en-US" sz="1100" dirty="0" smtClean="0"/>
          </a:p>
          <a:p>
            <a:pPr>
              <a:buClr>
                <a:srgbClr val="3E6FD2"/>
              </a:buClr>
            </a:pPr>
            <a:r>
              <a:rPr lang="en-US" altLang="en-US" sz="1400" b="1" i="0" dirty="0" smtClean="0"/>
              <a:t>Communication "Improving and </a:t>
            </a:r>
            <a:r>
              <a:rPr lang="en-US" altLang="en-US" sz="1400" b="1" i="0" dirty="0" err="1" smtClean="0"/>
              <a:t>Modernising</a:t>
            </a:r>
            <a:r>
              <a:rPr lang="en-US" altLang="en-US" sz="1400" b="1" i="0" dirty="0" smtClean="0"/>
              <a:t> Education"</a:t>
            </a:r>
          </a:p>
          <a:p>
            <a:pPr>
              <a:spcAft>
                <a:spcPts val="600"/>
              </a:spcAft>
            </a:pPr>
            <a:r>
              <a:rPr lang="en-US" altLang="en-US" sz="1100" i="0" dirty="0" smtClean="0">
                <a:hlinkClick r:id="rId5"/>
              </a:rPr>
              <a:t>http://eur-lex.europa.eu/legal-content/EN/TXT/?qid=1481206862153&amp;uri=COM:2016:941:FIN</a:t>
            </a:r>
            <a:endParaRPr lang="en-US" altLang="en-US" sz="1100" i="0" dirty="0" smtClean="0"/>
          </a:p>
          <a:p>
            <a:pPr>
              <a:buClr>
                <a:srgbClr val="3E6FD2"/>
              </a:buClr>
            </a:pPr>
            <a:r>
              <a:rPr lang="en-GB" altLang="en-US" sz="1400" b="1" i="0" dirty="0" smtClean="0"/>
              <a:t>Press Release "Investing in Europe's youth: Commission launches European Solidarity Corps" </a:t>
            </a:r>
          </a:p>
          <a:p>
            <a:pPr>
              <a:spcAft>
                <a:spcPts val="600"/>
              </a:spcAft>
            </a:pPr>
            <a:r>
              <a:rPr lang="en-GB" altLang="en-US" sz="1100" dirty="0" smtClean="0">
                <a:hlinkClick r:id="rId6"/>
              </a:rPr>
              <a:t>http://europa.eu/rapid/press-release_IP-16-4165_en.htm</a:t>
            </a:r>
            <a:endParaRPr lang="en-GB" altLang="en-US" sz="1100" dirty="0" smtClean="0"/>
          </a:p>
          <a:p>
            <a:pPr>
              <a:buClr>
                <a:srgbClr val="3E6FD2"/>
              </a:buClr>
            </a:pPr>
            <a:r>
              <a:rPr lang="en-US" altLang="en-US" sz="1400" b="1" i="0" dirty="0" smtClean="0"/>
              <a:t>Communication "European Solidarity Corps"</a:t>
            </a:r>
          </a:p>
          <a:p>
            <a:pPr>
              <a:spcAft>
                <a:spcPts val="600"/>
              </a:spcAft>
            </a:pPr>
            <a:r>
              <a:rPr lang="en-US" altLang="en-US" sz="1100" i="0" dirty="0" smtClean="0">
                <a:hlinkClick r:id="rId7"/>
              </a:rPr>
              <a:t>http://eur-lex.europa.eu/legal-content/EN/TXT/?uri=COM:2016:942:FIN</a:t>
            </a:r>
            <a:endParaRPr lang="en-US" altLang="en-US" sz="1100" i="0" dirty="0" smtClean="0"/>
          </a:p>
          <a:p>
            <a:pPr>
              <a:buClr>
                <a:srgbClr val="3E6FD2"/>
              </a:buClr>
            </a:pPr>
            <a:r>
              <a:rPr lang="en-US" altLang="en-US" sz="1400" b="1" i="0" dirty="0" smtClean="0"/>
              <a:t>Q&amp;A European Solidarity Corps</a:t>
            </a:r>
          </a:p>
          <a:p>
            <a:pPr>
              <a:spcAft>
                <a:spcPts val="600"/>
              </a:spcAft>
            </a:pPr>
            <a:r>
              <a:rPr lang="en-US" altLang="en-US" sz="1100" dirty="0" smtClean="0">
                <a:hlinkClick r:id="rId8"/>
              </a:rPr>
              <a:t>http://europa.eu/rapid/press-release_MEMO-16-4168_en.htm</a:t>
            </a:r>
            <a:endParaRPr lang="en-US" altLang="en-US" sz="1100" dirty="0" smtClean="0"/>
          </a:p>
          <a:p>
            <a:pPr>
              <a:buClr>
                <a:srgbClr val="3E6FD2"/>
              </a:buClr>
            </a:pPr>
            <a:r>
              <a:rPr lang="en-GB" altLang="en-US" sz="1400" b="1" i="0" dirty="0" smtClean="0"/>
              <a:t>Webpage European Solidarity Corps</a:t>
            </a:r>
          </a:p>
          <a:p>
            <a:r>
              <a:rPr lang="en-GB" altLang="en-US" sz="1100" dirty="0" smtClean="0">
                <a:hlinkClick r:id="rId9"/>
              </a:rPr>
              <a:t>https://ec.europa.eu/info/eu-solidarity</a:t>
            </a:r>
            <a:endParaRPr lang="en-GB" altLang="en-US" sz="1100" dirty="0" smtClean="0"/>
          </a:p>
          <a:p>
            <a:endParaRPr lang="en-GB" altLang="en-US" sz="1100" dirty="0" smtClean="0"/>
          </a:p>
          <a:p>
            <a:pPr>
              <a:buClr>
                <a:srgbClr val="3E6FD2"/>
              </a:buClr>
            </a:pPr>
            <a:r>
              <a:rPr lang="en-GB" altLang="en-US" sz="1600" b="1" i="0" dirty="0" smtClean="0"/>
              <a:t>Video European Solidarity Corps</a:t>
            </a:r>
          </a:p>
          <a:p>
            <a:r>
              <a:rPr lang="en-US" altLang="en-US" sz="1200" dirty="0" smtClean="0">
                <a:hlinkClick r:id="rId10"/>
              </a:rPr>
              <a:t>http://europa.eu/!YU73QJ</a:t>
            </a:r>
            <a:r>
              <a:rPr lang="en-US" altLang="en-US" sz="1200" dirty="0" smtClean="0"/>
              <a:t> </a:t>
            </a:r>
          </a:p>
          <a:p>
            <a:endParaRPr lang="en-US" altLang="en-US" sz="1200" dirty="0" smtClean="0"/>
          </a:p>
          <a:p>
            <a:pPr>
              <a:spcAft>
                <a:spcPts val="600"/>
              </a:spcAft>
            </a:pPr>
            <a:endParaRPr lang="en-US" alt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4032448"/>
          </a:xfrm>
        </p:spPr>
        <p:txBody>
          <a:bodyPr/>
          <a:lstStyle/>
          <a:p>
            <a:pPr marL="0" indent="0"/>
            <a:r>
              <a:rPr lang="bg-BG" sz="3200" dirty="0"/>
              <a:t>"Европейският съюз трябва не само да запази нашия европейски начин на живот, но и да даде </a:t>
            </a:r>
            <a:r>
              <a:rPr lang="bg-BG" sz="3200" dirty="0" smtClean="0"/>
              <a:t>възможности за развитие </a:t>
            </a:r>
            <a:r>
              <a:rPr lang="bg-BG" sz="3200" dirty="0"/>
              <a:t>на хората, живеещи в него. Не мога и няма да приема, че Европа е и продължава да бъде континент на младежката безработица"</a:t>
            </a:r>
            <a:endParaRPr lang="en-GB" altLang="en-US" sz="3200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539552" y="5949280"/>
            <a:ext cx="8353425" cy="575890"/>
          </a:xfrm>
        </p:spPr>
        <p:txBody>
          <a:bodyPr>
            <a:normAutofit fontScale="85000" lnSpcReduction="20000"/>
          </a:bodyPr>
          <a:lstStyle/>
          <a:p>
            <a:pPr marL="57150" indent="0">
              <a:spcAft>
                <a:spcPts val="1800"/>
              </a:spcAft>
              <a:buClr>
                <a:schemeClr val="accent6"/>
              </a:buClr>
              <a:buSzPct val="120000"/>
              <a:buFontTx/>
              <a:buNone/>
              <a:defRPr/>
            </a:pPr>
            <a:r>
              <a:rPr lang="bg-BG" dirty="0"/>
              <a:t>Президент Юнкер, реч </a:t>
            </a:r>
            <a:r>
              <a:rPr lang="bg-BG" dirty="0" smtClean="0"/>
              <a:t>за развитието </a:t>
            </a:r>
            <a:r>
              <a:rPr lang="bg-BG" dirty="0"/>
              <a:t>на </a:t>
            </a:r>
            <a:r>
              <a:rPr lang="bg-BG" dirty="0" smtClean="0"/>
              <a:t>ЕС от </a:t>
            </a:r>
            <a:r>
              <a:rPr lang="bg-BG" dirty="0"/>
              <a:t>2016 г.</a:t>
            </a:r>
            <a:endParaRPr lang="en-GB" altLang="en-US" sz="2800" dirty="0" smtClean="0"/>
          </a:p>
          <a:p>
            <a:pPr lvl="1">
              <a:spcAft>
                <a:spcPts val="1800"/>
              </a:spcAft>
              <a:buClr>
                <a:schemeClr val="accent2"/>
              </a:buClr>
              <a:defRPr/>
            </a:pPr>
            <a:endParaRPr lang="en-GB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1008062"/>
          </a:xfrm>
        </p:spPr>
        <p:txBody>
          <a:bodyPr>
            <a:normAutofit fontScale="90000"/>
          </a:bodyPr>
          <a:lstStyle/>
          <a:p>
            <a:r>
              <a:rPr lang="bg-BG" sz="3200" dirty="0"/>
              <a:t>Три години след стартирането на </a:t>
            </a:r>
            <a:r>
              <a:rPr lang="bg-BG" sz="3200" dirty="0" smtClean="0"/>
              <a:t>Гаранцията за младежта </a:t>
            </a:r>
            <a:r>
              <a:rPr lang="bg-BG" sz="3200" dirty="0"/>
              <a:t>...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323850" y="2708275"/>
            <a:ext cx="8640763" cy="3816350"/>
          </a:xfrm>
        </p:spPr>
        <p:txBody>
          <a:bodyPr>
            <a:normAutofit fontScale="85000" lnSpcReduction="10000"/>
          </a:bodyPr>
          <a:lstStyle/>
          <a:p>
            <a:pPr>
              <a:spcAft>
                <a:spcPts val="18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bg-BG" sz="2800" b="1" i="0" dirty="0"/>
              <a:t>1,6 милиона по-малко безработни младежи в </a:t>
            </a:r>
            <a:r>
              <a:rPr lang="bg-BG" sz="2800" b="1" i="0" dirty="0" smtClean="0"/>
              <a:t>ЕС</a:t>
            </a:r>
          </a:p>
          <a:p>
            <a:pPr>
              <a:spcAft>
                <a:spcPts val="18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bg-BG" sz="2800" b="1" i="0" dirty="0"/>
              <a:t>В ЕС има почти 900 000 по-малко младежи</a:t>
            </a:r>
            <a:r>
              <a:rPr lang="bg-BG" sz="2800" b="1" i="0" dirty="0" smtClean="0"/>
              <a:t>,</a:t>
            </a:r>
            <a:r>
              <a:rPr lang="en-US" sz="2800" b="1" i="0" dirty="0" smtClean="0"/>
              <a:t> </a:t>
            </a:r>
            <a:r>
              <a:rPr lang="bg-BG" sz="2800" b="1" i="0" dirty="0" smtClean="0"/>
              <a:t>които </a:t>
            </a:r>
            <a:r>
              <a:rPr lang="bg-BG" sz="2800" b="1" i="0" dirty="0"/>
              <a:t>не работят и не учат </a:t>
            </a:r>
            <a:r>
              <a:rPr lang="en-US" sz="2800" b="1" i="0" dirty="0" smtClean="0"/>
              <a:t>(NEETs)</a:t>
            </a:r>
            <a:endParaRPr lang="bg-BG" sz="2800" b="1" i="0" dirty="0"/>
          </a:p>
          <a:p>
            <a:pPr>
              <a:spcAft>
                <a:spcPts val="18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bg-BG" sz="2800" b="1" i="0" dirty="0"/>
              <a:t>Равнището на заетост на младите хора отново започна да расте</a:t>
            </a:r>
            <a:endParaRPr lang="en-US" sz="2800" b="1" i="0" dirty="0"/>
          </a:p>
          <a:p>
            <a:pPr>
              <a:spcAft>
                <a:spcPts val="18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bg-BG" sz="2800" b="1" i="0" dirty="0"/>
              <a:t>1,4 милиона млади хора, пряко </a:t>
            </a:r>
            <a:r>
              <a:rPr lang="bg-BG" sz="2800" b="1" i="0" dirty="0" smtClean="0"/>
              <a:t>подпомогнати </a:t>
            </a:r>
            <a:r>
              <a:rPr lang="bg-BG" sz="2800" b="1" i="0" dirty="0"/>
              <a:t>от ЕС </a:t>
            </a:r>
            <a:r>
              <a:rPr lang="bg-BG" sz="2800" b="1" i="0" dirty="0" smtClean="0"/>
              <a:t>(ИМЗ)</a:t>
            </a:r>
            <a:endParaRPr lang="en-GB" altLang="en-US" sz="2800" b="1" i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0" y="1125538"/>
            <a:ext cx="9144000" cy="863600"/>
          </a:xfrm>
        </p:spPr>
        <p:txBody>
          <a:bodyPr/>
          <a:lstStyle/>
          <a:p>
            <a:pPr indent="0"/>
            <a:r>
              <a:rPr lang="bg-BG" sz="1800" dirty="0" smtClean="0"/>
              <a:t>Равнище </a:t>
            </a:r>
            <a:r>
              <a:rPr lang="bg-BG" sz="1800" dirty="0"/>
              <a:t>на </a:t>
            </a:r>
            <a:r>
              <a:rPr lang="bg-BG" sz="1800" dirty="0" smtClean="0"/>
              <a:t>младежка </a:t>
            </a:r>
            <a:r>
              <a:rPr lang="bg-BG" sz="1800" dirty="0"/>
              <a:t>безработица (15-24 години) в държавите-членки на </a:t>
            </a:r>
            <a:r>
              <a:rPr lang="bg-BG" sz="1800" dirty="0" smtClean="0"/>
              <a:t>ЕС за </a:t>
            </a:r>
            <a:r>
              <a:rPr lang="bg-BG" sz="1800" dirty="0"/>
              <a:t>2008, 2015 и </a:t>
            </a:r>
            <a:r>
              <a:rPr lang="bg-BG" sz="1800" dirty="0" smtClean="0"/>
              <a:t>2016 г.</a:t>
            </a:r>
            <a:endParaRPr lang="en-GB" altLang="en-US" sz="1800" dirty="0" smtClean="0"/>
          </a:p>
        </p:txBody>
      </p:sp>
      <p:pic>
        <p:nvPicPr>
          <p:cNvPr id="2867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2146300"/>
            <a:ext cx="7097712" cy="4103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0" y="1125538"/>
            <a:ext cx="9144000" cy="790575"/>
          </a:xfrm>
        </p:spPr>
        <p:txBody>
          <a:bodyPr/>
          <a:lstStyle/>
          <a:p>
            <a:pPr indent="0"/>
            <a:r>
              <a:rPr lang="bg-BG" sz="1600" dirty="0"/>
              <a:t>Младежи (15-24 години), които не са </a:t>
            </a:r>
            <a:r>
              <a:rPr lang="bg-BG" sz="1600" dirty="0" smtClean="0"/>
              <a:t>в заетост, </a:t>
            </a:r>
            <a:r>
              <a:rPr lang="bg-BG" sz="1600" dirty="0"/>
              <a:t>образование или обучение (</a:t>
            </a:r>
            <a:r>
              <a:rPr lang="bg-BG" sz="1600" dirty="0" smtClean="0"/>
              <a:t>NEET</a:t>
            </a:r>
            <a:r>
              <a:rPr lang="en-US" sz="1600" dirty="0" smtClean="0"/>
              <a:t>s</a:t>
            </a:r>
            <a:r>
              <a:rPr lang="bg-BG" sz="1600" dirty="0" smtClean="0"/>
              <a:t>) </a:t>
            </a:r>
            <a:r>
              <a:rPr lang="bg-BG" sz="1600" dirty="0"/>
              <a:t>в държавите-членки на </a:t>
            </a:r>
            <a:r>
              <a:rPr lang="bg-BG" sz="1600" dirty="0" smtClean="0"/>
              <a:t>ЕС</a:t>
            </a:r>
            <a:r>
              <a:rPr lang="en-US" sz="1600" dirty="0" smtClean="0"/>
              <a:t> </a:t>
            </a:r>
            <a:r>
              <a:rPr lang="bg-BG" sz="1600" dirty="0" smtClean="0"/>
              <a:t> </a:t>
            </a:r>
            <a:r>
              <a:rPr lang="bg-BG" sz="1600" dirty="0"/>
              <a:t>2008, 2015 и 2016 г.</a:t>
            </a:r>
            <a:endParaRPr lang="en-GB" altLang="en-US" sz="1600" dirty="0" smtClean="0"/>
          </a:p>
        </p:txBody>
      </p:sp>
      <p:pic>
        <p:nvPicPr>
          <p:cNvPr id="2969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916113"/>
            <a:ext cx="7705725" cy="4627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052513"/>
            <a:ext cx="8856983" cy="936625"/>
          </a:xfrm>
        </p:spPr>
        <p:txBody>
          <a:bodyPr/>
          <a:lstStyle/>
          <a:p>
            <a:pPr indent="0" eaLnBrk="1" hangingPunct="1"/>
            <a:r>
              <a:rPr lang="bg-BG" altLang="en-US" dirty="0" smtClean="0"/>
              <a:t>Структура на</a:t>
            </a:r>
            <a:r>
              <a:rPr lang="en-US" altLang="en-US" dirty="0" smtClean="0"/>
              <a:t> NEETs </a:t>
            </a:r>
            <a:r>
              <a:rPr lang="en-US" altLang="en-US" sz="2000" b="0" i="1" dirty="0" smtClean="0"/>
              <a:t>(</a:t>
            </a:r>
            <a:r>
              <a:rPr lang="bg-BG" altLang="en-US" sz="2000" b="0" i="1" dirty="0" smtClean="0"/>
              <a:t>източник</a:t>
            </a:r>
            <a:r>
              <a:rPr lang="en-US" altLang="en-US" sz="2000" b="0" i="1" dirty="0" smtClean="0"/>
              <a:t>: </a:t>
            </a:r>
            <a:r>
              <a:rPr lang="en-US" altLang="en-US" sz="2000" b="0" i="1" dirty="0" err="1" smtClean="0"/>
              <a:t>Eurofound</a:t>
            </a:r>
            <a:r>
              <a:rPr lang="en-US" altLang="en-US" sz="2000" b="0" i="1" dirty="0" smtClean="0"/>
              <a:t>, 2016)</a:t>
            </a:r>
          </a:p>
        </p:txBody>
      </p:sp>
      <p:sp>
        <p:nvSpPr>
          <p:cNvPr id="30724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9B1D423-2B3A-44EA-A7E1-C7DCBFAD6A9A}" type="slidenum">
              <a:rPr lang="en-GB" altLang="en-US" smtClean="0">
                <a:latin typeface="PF Square Sans Pro"/>
                <a:ea typeface="MS PGothic" pitchFamily="34" charset="-128"/>
              </a:rPr>
              <a:pPr/>
              <a:t>6</a:t>
            </a:fld>
            <a:endParaRPr lang="en-GB" altLang="en-US" smtClean="0">
              <a:latin typeface="PF Square Sans Pro"/>
              <a:ea typeface="MS PGothic" pitchFamily="34" charset="-128"/>
            </a:endParaRPr>
          </a:p>
        </p:txBody>
      </p:sp>
      <p:graphicFrame>
        <p:nvGraphicFramePr>
          <p:cNvPr id="30725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9249506"/>
              </p:ext>
            </p:extLst>
          </p:nvPr>
        </p:nvGraphicFramePr>
        <p:xfrm>
          <a:off x="971550" y="1989139"/>
          <a:ext cx="7486650" cy="4868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2" name="Worksheet" r:id="rId5" imgW="7562933" imgH="5029133" progId="Excel.Sheet.8">
                  <p:embed/>
                </p:oleObj>
              </mc:Choice>
              <mc:Fallback>
                <p:oleObj name="Worksheet" r:id="rId5" imgW="7562933" imgH="5029133" progId="Excel.Sheet.8">
                  <p:embed/>
                  <p:pic>
                    <p:nvPicPr>
                      <p:cNvPr id="0" name="Chart 5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1989139"/>
                        <a:ext cx="7486650" cy="486886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684213" y="1196975"/>
            <a:ext cx="7775575" cy="1008063"/>
          </a:xfrm>
        </p:spPr>
        <p:txBody>
          <a:bodyPr>
            <a:normAutofit fontScale="90000"/>
          </a:bodyPr>
          <a:lstStyle/>
          <a:p>
            <a:pPr marL="0" indent="0">
              <a:defRPr/>
            </a:pPr>
            <a:r>
              <a:rPr lang="bg-BG" sz="3200" dirty="0"/>
              <a:t>Гаранцията за младежта се превърна в реалност в целия ЕС ...</a:t>
            </a:r>
            <a:endParaRPr lang="en-GB" altLang="en-US" sz="3600" dirty="0" smtClean="0"/>
          </a:p>
        </p:txBody>
      </p:sp>
      <p:sp>
        <p:nvSpPr>
          <p:cNvPr id="31747" name="Text Box 2"/>
          <p:cNvSpPr txBox="1">
            <a:spLocks noChangeArrowheads="1"/>
          </p:cNvSpPr>
          <p:nvPr/>
        </p:nvSpPr>
        <p:spPr bwMode="auto">
          <a:xfrm>
            <a:off x="971550" y="2205038"/>
            <a:ext cx="3168650" cy="4103687"/>
          </a:xfrm>
          <a:prstGeom prst="rect">
            <a:avLst/>
          </a:prstGeom>
          <a:solidFill>
            <a:srgbClr val="3072C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7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altLang="en-US" sz="3200" dirty="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16</a:t>
            </a:r>
            <a:br>
              <a:rPr lang="en-GB" altLang="en-US" sz="3200" dirty="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bg-BG" altLang="en-US" sz="3200" dirty="0" smtClean="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милиона</a:t>
            </a:r>
            <a:endParaRPr lang="en-GB" altLang="en-US" sz="320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bg-BG" altLang="en-US" sz="2000" dirty="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</a:t>
            </a:r>
            <a:r>
              <a:rPr lang="bg-BG" altLang="en-US" sz="2000" dirty="0" smtClean="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ладежи включени в Гаранцията за младежта</a:t>
            </a:r>
            <a:endParaRPr lang="en-GB" altLang="en-US" sz="2000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1748" name="Text Box 2"/>
          <p:cNvSpPr txBox="1">
            <a:spLocks noChangeArrowheads="1"/>
          </p:cNvSpPr>
          <p:nvPr/>
        </p:nvSpPr>
        <p:spPr bwMode="auto">
          <a:xfrm>
            <a:off x="4716463" y="2205038"/>
            <a:ext cx="3168650" cy="4103687"/>
          </a:xfrm>
          <a:prstGeom prst="rect">
            <a:avLst/>
          </a:prstGeom>
          <a:solidFill>
            <a:srgbClr val="3072C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7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altLang="en-US" sz="3200" dirty="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10</a:t>
            </a:r>
            <a:br>
              <a:rPr lang="en-GB" altLang="en-US" sz="3200" dirty="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bg-BG" altLang="en-US" sz="3200" dirty="0" smtClean="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милиона </a:t>
            </a:r>
          </a:p>
          <a:p>
            <a:pPr algn="ctr">
              <a:lnSpc>
                <a:spcPct val="70000"/>
              </a:lnSpc>
              <a:spcBef>
                <a:spcPts val="200"/>
              </a:spcBef>
              <a:spcAft>
                <a:spcPts val="200"/>
              </a:spcAft>
            </a:pPr>
            <a:r>
              <a:rPr lang="bg-BG" altLang="en-US" sz="2000" dirty="0" smtClean="0">
                <a:solidFill>
                  <a:srgbClr val="FFFF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младежи са приели предложение за включване в заетост, образование, стажуване или чиракуване </a:t>
            </a:r>
            <a:endParaRPr lang="en-GB" altLang="en-US" sz="2000" dirty="0">
              <a:solidFill>
                <a:srgbClr val="FFFFFF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68312" y="1341438"/>
            <a:ext cx="8424167" cy="1008062"/>
          </a:xfrm>
        </p:spPr>
        <p:txBody>
          <a:bodyPr>
            <a:normAutofit/>
          </a:bodyPr>
          <a:lstStyle/>
          <a:p>
            <a:pPr marL="0" indent="0">
              <a:defRPr/>
            </a:pPr>
            <a:r>
              <a:rPr lang="bg-BG" sz="2400" dirty="0"/>
              <a:t>... подкрепени от </a:t>
            </a:r>
            <a:r>
              <a:rPr lang="bg-BG" sz="2400" dirty="0" smtClean="0"/>
              <a:t>инициативи, финансирани със средства </a:t>
            </a:r>
            <a:r>
              <a:rPr lang="bg-BG" sz="2400" dirty="0"/>
              <a:t>от ЕС </a:t>
            </a:r>
            <a:r>
              <a:rPr lang="bg-BG" sz="2400" dirty="0" smtClean="0"/>
              <a:t>(ИМЗ </a:t>
            </a:r>
            <a:r>
              <a:rPr lang="bg-BG" sz="2400" dirty="0"/>
              <a:t>и ЕСФ)</a:t>
            </a:r>
            <a:endParaRPr lang="en-GB" altLang="en-US" sz="2400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79512" y="2708920"/>
            <a:ext cx="8785225" cy="3599904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ru-RU" sz="2000" dirty="0" smtClean="0"/>
              <a:t>ИМЗ </a:t>
            </a:r>
            <a:r>
              <a:rPr lang="ru-RU" sz="2000" dirty="0"/>
              <a:t>с 6,4 млрд. </a:t>
            </a:r>
            <a:r>
              <a:rPr lang="ru-RU" sz="2000" dirty="0" smtClean="0"/>
              <a:t>евро</a:t>
            </a:r>
            <a:r>
              <a:rPr lang="ru-RU" sz="2000" dirty="0"/>
              <a:t>: за </a:t>
            </a:r>
            <a:r>
              <a:rPr lang="ru-RU" sz="2000" dirty="0" err="1"/>
              <a:t>пръв</a:t>
            </a:r>
            <a:r>
              <a:rPr lang="ru-RU" sz="2000" dirty="0"/>
              <a:t> </a:t>
            </a:r>
            <a:r>
              <a:rPr lang="ru-RU" sz="2000" dirty="0" err="1"/>
              <a:t>път</a:t>
            </a:r>
            <a:r>
              <a:rPr lang="ru-RU" sz="2000" dirty="0"/>
              <a:t> </a:t>
            </a:r>
            <a:r>
              <a:rPr lang="ru-RU" sz="2000" dirty="0" err="1"/>
              <a:t>директно</a:t>
            </a:r>
            <a:r>
              <a:rPr lang="ru-RU" sz="2000" dirty="0"/>
              <a:t> </a:t>
            </a:r>
            <a:r>
              <a:rPr lang="ru-RU" sz="2000" dirty="0" err="1"/>
              <a:t>насочена</a:t>
            </a:r>
            <a:r>
              <a:rPr lang="ru-RU" sz="2000" dirty="0"/>
              <a:t> </a:t>
            </a:r>
            <a:r>
              <a:rPr lang="ru-RU" sz="2000" dirty="0" err="1"/>
              <a:t>подкрепа</a:t>
            </a:r>
            <a:r>
              <a:rPr lang="ru-RU" sz="2000" dirty="0"/>
              <a:t> за </a:t>
            </a:r>
            <a:r>
              <a:rPr lang="en-US" sz="2000" dirty="0" smtClean="0"/>
              <a:t>NEETs</a:t>
            </a:r>
            <a:r>
              <a:rPr lang="ru-RU" sz="2000" dirty="0" smtClean="0"/>
              <a:t> </a:t>
            </a:r>
            <a:r>
              <a:rPr lang="ru-RU" sz="2000" dirty="0"/>
              <a:t>в </a:t>
            </a:r>
            <a:r>
              <a:rPr lang="ru-RU" sz="2000" dirty="0" err="1"/>
              <a:t>региони</a:t>
            </a:r>
            <a:r>
              <a:rPr lang="ru-RU" sz="2000" dirty="0"/>
              <a:t> с </a:t>
            </a:r>
            <a:r>
              <a:rPr lang="bg-BG" sz="2000" dirty="0" smtClean="0"/>
              <a:t>равнище на безработица, по-високо от</a:t>
            </a:r>
            <a:r>
              <a:rPr lang="ru-RU" sz="2000" dirty="0" smtClean="0"/>
              <a:t> </a:t>
            </a:r>
            <a:r>
              <a:rPr lang="ru-RU" sz="2000" dirty="0"/>
              <a:t>25% = 1,4 млн. </a:t>
            </a:r>
            <a:r>
              <a:rPr lang="ru-RU" sz="2000" dirty="0" err="1" smtClean="0"/>
              <a:t>подкрепени</a:t>
            </a:r>
            <a:r>
              <a:rPr lang="ru-RU" sz="2000" dirty="0" smtClean="0"/>
              <a:t> </a:t>
            </a:r>
            <a:r>
              <a:rPr lang="ru-RU" sz="2000" dirty="0" err="1" smtClean="0"/>
              <a:t>младежи</a:t>
            </a:r>
            <a:endParaRPr lang="en-GB" altLang="en-US" sz="2000" i="0" dirty="0" smtClean="0"/>
          </a:p>
          <a:p>
            <a:pPr>
              <a:spcAft>
                <a:spcPts val="18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bg-BG" sz="2000" dirty="0" smtClean="0"/>
              <a:t>2014-2020 </a:t>
            </a:r>
            <a:r>
              <a:rPr lang="bg-BG" sz="2000" dirty="0"/>
              <a:t>г. ЕСФ </a:t>
            </a:r>
            <a:r>
              <a:rPr lang="bg-BG" sz="2000" dirty="0" smtClean="0"/>
              <a:t>ще инвестира </a:t>
            </a:r>
            <a:r>
              <a:rPr lang="bg-BG" sz="2000" dirty="0"/>
              <a:t>пряко поне 6,3 млрд. </a:t>
            </a:r>
            <a:r>
              <a:rPr lang="bg-BG" sz="2000" dirty="0" smtClean="0"/>
              <a:t>евро </a:t>
            </a:r>
            <a:r>
              <a:rPr lang="bg-BG" sz="2000" dirty="0"/>
              <a:t>- в допълнение към </a:t>
            </a:r>
            <a:r>
              <a:rPr lang="bg-BG" sz="2000" dirty="0" smtClean="0"/>
              <a:t>ИМЗ </a:t>
            </a:r>
            <a:r>
              <a:rPr lang="bg-BG" sz="2000" dirty="0"/>
              <a:t>- за подпомагане на интеграцията на младите хора на пазара на труда</a:t>
            </a:r>
            <a:endParaRPr lang="en-GB" altLang="en-US" sz="2000" i="0" dirty="0" smtClean="0"/>
          </a:p>
          <a:p>
            <a:pPr>
              <a:spcAft>
                <a:spcPts val="1800"/>
              </a:spcAft>
              <a:buClr>
                <a:schemeClr val="accent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bg-BG" sz="2000" dirty="0" smtClean="0"/>
              <a:t>Комисията </a:t>
            </a:r>
            <a:r>
              <a:rPr lang="bg-BG" sz="2000" dirty="0"/>
              <a:t>предложи да се добави 1 млрд. </a:t>
            </a:r>
            <a:r>
              <a:rPr lang="bg-BG" sz="2000" dirty="0" smtClean="0"/>
              <a:t>евро </a:t>
            </a:r>
            <a:r>
              <a:rPr lang="bg-BG" sz="2000" dirty="0"/>
              <a:t>към </a:t>
            </a:r>
            <a:r>
              <a:rPr lang="bg-BG" sz="2000" dirty="0" smtClean="0"/>
              <a:t>ИМЗ, </a:t>
            </a:r>
            <a:r>
              <a:rPr lang="bg-BG" sz="2000" dirty="0"/>
              <a:t>която да бъде </a:t>
            </a:r>
            <a:r>
              <a:rPr lang="bg-BG" sz="2000" dirty="0" err="1" smtClean="0"/>
              <a:t>съфинансирана</a:t>
            </a:r>
            <a:r>
              <a:rPr lang="bg-BG" sz="2000" dirty="0" smtClean="0"/>
              <a:t> със същата </a:t>
            </a:r>
            <a:r>
              <a:rPr lang="bg-BG" sz="2000" dirty="0"/>
              <a:t>сума от ЕСФ.</a:t>
            </a:r>
            <a:endParaRPr lang="en-GB" altLang="en-US" sz="2000" i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cornipa\AppData\Local\Microsoft\Windows\Temporary Internet Files\Content.Outlook\RVMGRIVB\YG-communication-icons-v-02-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419225"/>
            <a:ext cx="8713788" cy="543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4172</TotalTime>
  <Words>964</Words>
  <Application>Microsoft Office PowerPoint</Application>
  <PresentationFormat>On-screen Show (4:3)</PresentationFormat>
  <Paragraphs>145</Paragraphs>
  <Slides>17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Slide_Master</vt:lpstr>
      <vt:lpstr>3_Slide_Master</vt:lpstr>
      <vt:lpstr>Worksheet</vt:lpstr>
      <vt:lpstr> Младежка заетост </vt:lpstr>
      <vt:lpstr>"Европейският съюз трябва не само да запази нашия европейски начин на живот, но и да даде възможности за развитие на хората, живеещи в него. Не мога и няма да приема, че Европа е и продължава да бъде континент на младежката безработица"</vt:lpstr>
      <vt:lpstr>Три години след стартирането на Гаранцията за младежта ...</vt:lpstr>
      <vt:lpstr>Равнище на младежка безработица (15-24 години) в държавите-членки на ЕС за 2008, 2015 и 2016 г.</vt:lpstr>
      <vt:lpstr>Младежи (15-24 години), които не са в заетост, образование или обучение (NEETs) в държавите-членки на ЕС  2008, 2015 и 2016 г.</vt:lpstr>
      <vt:lpstr>Структура на NEETs (източник: Eurofound, 2016)</vt:lpstr>
      <vt:lpstr>Гаранцията за младежта се превърна в реалност в целия ЕС ...</vt:lpstr>
      <vt:lpstr>... подкрепени от инициативи, финансирани със средства от ЕС (ИМЗ и ЕСФ)</vt:lpstr>
      <vt:lpstr>PowerPoint Presentation</vt:lpstr>
      <vt:lpstr>Гаранцията за младежта подкрепи реформите и иновациите в разработването на политики</vt:lpstr>
      <vt:lpstr>               От всички оферти по Гаранцията за младежта, направени в рамките на четиримесечния период, най-много са за заетост (70.2%), следвани от образование (13.6%), стажуване (12.1%) и чиракуване (4.1%) (източник: мониторинг на Гаранцията за младежта, данни за 2015 г.)        Figure 3: Distribution of positive and timely exits by type of offer, 2015 (%)     </vt:lpstr>
      <vt:lpstr>Какво следва?</vt:lpstr>
      <vt:lpstr>Европейски солидарен корпус</vt:lpstr>
      <vt:lpstr>Пилотни проекти за повишаване на осведомеността  TOOLKIT – готов за „изтегляне“: </vt:lpstr>
      <vt:lpstr>Проекти, финансирани по Програмата на Европейския съюз за заетост и социални иновации (ЗСИ) ПРОГРЕС (2014 – 2020) </vt:lpstr>
      <vt:lpstr>Повече информация за Гаранцията за младежта</vt:lpstr>
      <vt:lpstr> Повече информация за пакета от декември 2016 г. "Инвестиране в младежта на Европа"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Iskren Angelov</cp:lastModifiedBy>
  <cp:revision>448</cp:revision>
  <cp:lastPrinted>2017-05-26T09:06:52Z</cp:lastPrinted>
  <dcterms:created xsi:type="dcterms:W3CDTF">2011-10-28T10:25:18Z</dcterms:created>
  <dcterms:modified xsi:type="dcterms:W3CDTF">2017-07-11T17:47:16Z</dcterms:modified>
</cp:coreProperties>
</file>