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notesMasterIdLst>
    <p:notesMasterId r:id="rId31"/>
  </p:notesMasterIdLst>
  <p:sldIdLst>
    <p:sldId id="276" r:id="rId2"/>
    <p:sldId id="270" r:id="rId3"/>
    <p:sldId id="271" r:id="rId4"/>
    <p:sldId id="272" r:id="rId5"/>
    <p:sldId id="273" r:id="rId6"/>
    <p:sldId id="275" r:id="rId7"/>
    <p:sldId id="274" r:id="rId8"/>
    <p:sldId id="277" r:id="rId9"/>
    <p:sldId id="278" r:id="rId10"/>
    <p:sldId id="306" r:id="rId11"/>
    <p:sldId id="295" r:id="rId12"/>
    <p:sldId id="296" r:id="rId13"/>
    <p:sldId id="299" r:id="rId14"/>
    <p:sldId id="300" r:id="rId15"/>
    <p:sldId id="287" r:id="rId16"/>
    <p:sldId id="304" r:id="rId17"/>
    <p:sldId id="303" r:id="rId18"/>
    <p:sldId id="301" r:id="rId19"/>
    <p:sldId id="302" r:id="rId20"/>
    <p:sldId id="291" r:id="rId21"/>
    <p:sldId id="288" r:id="rId22"/>
    <p:sldId id="289" r:id="rId23"/>
    <p:sldId id="290" r:id="rId24"/>
    <p:sldId id="305" r:id="rId25"/>
    <p:sldId id="280" r:id="rId26"/>
    <p:sldId id="281" r:id="rId27"/>
    <p:sldId id="283" r:id="rId28"/>
    <p:sldId id="282" r:id="rId29"/>
    <p:sldId id="307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708" autoAdjust="0"/>
    <p:restoredTop sz="94660"/>
  </p:normalViewPr>
  <p:slideViewPr>
    <p:cSldViewPr>
      <p:cViewPr>
        <p:scale>
          <a:sx n="66" d="100"/>
          <a:sy n="66" d="100"/>
        </p:scale>
        <p:origin x="-3804" y="-1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&#1055;&#1088;&#1086;&#1075;&#1085;&#1086;&#1079;&#1072;%202017\LFS\Empl\Labour_3.2.2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7706356270683549E-2"/>
          <c:y val="4.9509563812884592E-2"/>
          <c:w val="0.89678639735250487"/>
          <c:h val="0.793814552445158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Общо 15 +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Sheet1!$B$2:$O$2</c:f>
              <c:numCache>
                <c:formatCode>General</c:formatCode>
                <c:ptCount val="14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</c:numCache>
            </c:numRef>
          </c:cat>
          <c:val>
            <c:numRef>
              <c:f>Sheet1!$B$3:$O$3</c:f>
              <c:numCache>
                <c:formatCode>0.0</c:formatCode>
                <c:ptCount val="14"/>
                <c:pt idx="0">
                  <c:v>42.4</c:v>
                </c:pt>
                <c:pt idx="1">
                  <c:v>43.7</c:v>
                </c:pt>
                <c:pt idx="2" formatCode="General">
                  <c:v>44.7</c:v>
                </c:pt>
                <c:pt idx="3">
                  <c:v>46.7</c:v>
                </c:pt>
                <c:pt idx="4">
                  <c:v>49</c:v>
                </c:pt>
                <c:pt idx="5">
                  <c:v>50.8</c:v>
                </c:pt>
                <c:pt idx="6">
                  <c:v>49.4</c:v>
                </c:pt>
                <c:pt idx="7">
                  <c:v>46.7</c:v>
                </c:pt>
                <c:pt idx="8" formatCode="General">
                  <c:v>46.6</c:v>
                </c:pt>
                <c:pt idx="9" formatCode="General">
                  <c:v>46.6</c:v>
                </c:pt>
                <c:pt idx="10" formatCode="General">
                  <c:v>46.9</c:v>
                </c:pt>
                <c:pt idx="11">
                  <c:v>48</c:v>
                </c:pt>
                <c:pt idx="12" formatCode="General">
                  <c:v>49.1</c:v>
                </c:pt>
                <c:pt idx="13" formatCode="General">
                  <c:v>49.3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C3A-4652-924C-C5F70B1F51C3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15-24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cat>
            <c:numRef>
              <c:f>Sheet1!$B$2:$O$2</c:f>
              <c:numCache>
                <c:formatCode>General</c:formatCode>
                <c:ptCount val="14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</c:numCache>
            </c:numRef>
          </c:cat>
          <c:val>
            <c:numRef>
              <c:f>Sheet1!$B$4:$O$4</c:f>
              <c:numCache>
                <c:formatCode>0.0</c:formatCode>
                <c:ptCount val="14"/>
                <c:pt idx="0">
                  <c:v>20.7</c:v>
                </c:pt>
                <c:pt idx="1">
                  <c:v>21.5</c:v>
                </c:pt>
                <c:pt idx="2" formatCode="General">
                  <c:v>21.6</c:v>
                </c:pt>
                <c:pt idx="3" formatCode="General">
                  <c:v>23.2</c:v>
                </c:pt>
                <c:pt idx="4">
                  <c:v>24.5</c:v>
                </c:pt>
                <c:pt idx="5">
                  <c:v>26.3</c:v>
                </c:pt>
                <c:pt idx="6">
                  <c:v>24.8</c:v>
                </c:pt>
                <c:pt idx="7">
                  <c:v>22.2</c:v>
                </c:pt>
                <c:pt idx="8" formatCode="General">
                  <c:v>22.1</c:v>
                </c:pt>
                <c:pt idx="9" formatCode="General">
                  <c:v>21.9</c:v>
                </c:pt>
                <c:pt idx="10" formatCode="General">
                  <c:v>21.2</c:v>
                </c:pt>
                <c:pt idx="11">
                  <c:v>20.7</c:v>
                </c:pt>
                <c:pt idx="12" formatCode="General">
                  <c:v>20.3</c:v>
                </c:pt>
                <c:pt idx="13" formatCode="General">
                  <c:v>19.8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C3A-4652-924C-C5F70B1F51C3}"/>
            </c:ext>
          </c:extLst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15 -29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cat>
            <c:numRef>
              <c:f>Sheet1!$B$2:$O$2</c:f>
              <c:numCache>
                <c:formatCode>General</c:formatCode>
                <c:ptCount val="14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</c:numCache>
            </c:numRef>
          </c:cat>
          <c:val>
            <c:numRef>
              <c:f>Sheet1!$B$5:$O$5</c:f>
              <c:numCache>
                <c:formatCode>General</c:formatCode>
                <c:ptCount val="14"/>
                <c:pt idx="0">
                  <c:v>34.6</c:v>
                </c:pt>
                <c:pt idx="1">
                  <c:v>34.799999999999997</c:v>
                </c:pt>
                <c:pt idx="2">
                  <c:v>35.6</c:v>
                </c:pt>
                <c:pt idx="3">
                  <c:v>37.299999999999997</c:v>
                </c:pt>
                <c:pt idx="4" formatCode="0.0">
                  <c:v>39</c:v>
                </c:pt>
                <c:pt idx="5">
                  <c:v>40.799999999999997</c:v>
                </c:pt>
                <c:pt idx="6">
                  <c:v>38.700000000000003</c:v>
                </c:pt>
                <c:pt idx="7">
                  <c:v>35.6</c:v>
                </c:pt>
                <c:pt idx="8">
                  <c:v>37.200000000000003</c:v>
                </c:pt>
                <c:pt idx="9">
                  <c:v>37.5</c:v>
                </c:pt>
                <c:pt idx="10" formatCode="0.0">
                  <c:v>36.700000000000003</c:v>
                </c:pt>
                <c:pt idx="11" formatCode="0.0">
                  <c:v>38</c:v>
                </c:pt>
                <c:pt idx="12">
                  <c:v>39.200000000000003</c:v>
                </c:pt>
                <c:pt idx="13" formatCode="0.0">
                  <c:v>38.299999999999997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C3A-4652-924C-C5F70B1F51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6306176"/>
        <c:axId val="79612160"/>
      </c:barChart>
      <c:catAx>
        <c:axId val="96306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9612160"/>
        <c:crosses val="autoZero"/>
        <c:auto val="1"/>
        <c:lblAlgn val="ctr"/>
        <c:lblOffset val="100"/>
        <c:noMultiLvlLbl val="0"/>
      </c:catAx>
      <c:valAx>
        <c:axId val="79612160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9630617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2435686408764119"/>
          <c:y val="0.92828132269419494"/>
          <c:w val="0.35128608923884513"/>
          <c:h val="7.1718677305805001E-2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DC86F9F-5091-4594-901D-2D1B310A1C6B}" type="datetimeFigureOut">
              <a:rPr lang="bg-BG"/>
              <a:pPr>
                <a:defRPr/>
              </a:pPr>
              <a:t>29.5.2017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bg-BG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bg-BG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02005BD-F530-4D6D-AE74-BABD8F48B6CC}" type="slidenum">
              <a:rPr lang="bg-BG" altLang="en-US"/>
              <a:pPr/>
              <a:t>‹#›</a:t>
            </a:fld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9775807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bg-BG" altLang="bg-BG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B73A1F1-8732-478C-B752-DCEDFE1614AA}" type="slidenum">
              <a:rPr lang="bg-BG" altLang="bg-BG"/>
              <a:pPr eaLnBrk="1" hangingPunct="1"/>
              <a:t>1</a:t>
            </a:fld>
            <a:endParaRPr lang="bg-BG" altLang="bg-B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31" y="1449146"/>
            <a:ext cx="7526338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831" y="5280847"/>
            <a:ext cx="7526338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Проект VS/2016/0050 “Повишаване на информираността сред младежите относно Гаранцията за младежта в България“.</a:t>
            </a:r>
          </a:p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57188"/>
            <a:ext cx="1285875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285750"/>
            <a:ext cx="814387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9362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800600"/>
            <a:ext cx="752633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5367338"/>
            <a:ext cx="752633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Проект VS/2016/0050 “Повишаване на информираността сред младежите относно Гаранцията за младежта в България“.</a:t>
            </a:r>
          </a:p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02430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85107" y="1338479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573" y="1495525"/>
            <a:ext cx="442038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26" y="4700702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8884" y="1338479"/>
            <a:ext cx="3302316" cy="407546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Проект VS/2016/0050 “Повишаване на информираността сред младежите относно Гаранцията за младежта в България“.</a:t>
            </a:r>
          </a:p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71043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3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6" y="2435956"/>
            <a:ext cx="328689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2286000"/>
            <a:ext cx="3671888" cy="2300288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Проект VS/2016/0050 “Повишаване на информираността сред младежите относно Гаранцията за младежта в България“.</a:t>
            </a:r>
          </a:p>
          <a:p>
            <a:pPr>
              <a:defRPr/>
            </a:pPr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32996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Проект VS/2016/0050 “Повишаване на информираността сред младежите относно Гаранцията за младежта в България“. </a:t>
            </a: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202B1-8DFE-4207-B79B-18B9210B00AC}" type="slidenum">
              <a:rPr lang="bg-BG" altLang="en-US" smtClean="0"/>
              <a:pPr/>
              <a:t>‹#›</a:t>
            </a:fld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84367477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8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5233988" y="0"/>
            <a:ext cx="391001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5" y="586171"/>
            <a:ext cx="1701800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2" y="446089"/>
            <a:ext cx="4947376" cy="5414962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Проект VS/2016/0050 “Повишаване на информираността сред младежите относно Гаранцията за младежта в България“. </a:t>
            </a: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FA6F-5E2A-44FA-8F2C-362CB8C7958A}" type="slidenum">
              <a:rPr lang="bg-BG" altLang="en-US" smtClean="0"/>
              <a:pPr/>
              <a:t>‹#›</a:t>
            </a:fld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140698056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363651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Проект VS/2016/0050 “Повишаване на информираността сред младежите относно Гаранцията за младежта в България“.</a:t>
            </a:r>
          </a:p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57188"/>
            <a:ext cx="1285875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285750"/>
            <a:ext cx="814387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82599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0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2951396"/>
            <a:ext cx="7526337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863" y="5281200"/>
            <a:ext cx="7526337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Проект VS/2016/0050 “Повишаване на информираността сред младежите относно Гаранцията за младежта в България“. </a:t>
            </a: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FC974-59CB-47A3-9ADC-12B8CE7608AA}" type="slidenum">
              <a:rPr lang="bg-BG" altLang="en-US" smtClean="0"/>
              <a:pPr/>
              <a:t>‹#›</a:t>
            </a:fld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17355970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996" y="2222287"/>
            <a:ext cx="367072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0" y="2222287"/>
            <a:ext cx="3670720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Проект VS/2016/0050 “Повишаване на информираността сред младежите относно Гаранцията за младежта в България“. 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38B2-B8E3-4AC1-B59E-42ED9740A6A0}" type="slidenum">
              <a:rPr lang="bg-BG" altLang="en-US" smtClean="0"/>
              <a:pPr/>
              <a:t>‹#›</a:t>
            </a:fld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1112922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6" y="2174875"/>
            <a:ext cx="367072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996" y="2751137"/>
            <a:ext cx="3687391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2174875"/>
            <a:ext cx="3670720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751137"/>
            <a:ext cx="3670720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Проект VS/2016/0050 “Повишаване на информираността сред младежите относно Гаранцията за младежта в България“. </a:t>
            </a:r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6250E-6ECC-4D9B-A88A-BC93E58ECE9C}" type="slidenum">
              <a:rPr lang="bg-BG" altLang="en-US" smtClean="0"/>
              <a:pPr/>
              <a:t>‹#›</a:t>
            </a:fld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266716287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Проект VS/2016/0050 “Повишаване на информираността сред младежите относно Гаранцията за младежта в България“. </a:t>
            </a: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8244-CE5C-45D0-BAB0-E142776ADDAE}" type="slidenum">
              <a:rPr lang="bg-BG" altLang="en-US" smtClean="0"/>
              <a:pPr/>
              <a:t>‹#›</a:t>
            </a:fld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7772341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Проект VS/2016/0050 “Повишаване на информираността сред младежите относно Гаранцията за младежта в България“. </a:t>
            </a:r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17629-45C2-4904-88BC-12CE32C17E65}" type="slidenum">
              <a:rPr lang="bg-BG" altLang="en-US" smtClean="0"/>
              <a:pPr/>
              <a:t>‹#›</a:t>
            </a:fld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351155930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3" y="446086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46088"/>
            <a:ext cx="2660650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4" y="446087"/>
            <a:ext cx="4689475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2260737"/>
            <a:ext cx="2660650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Проект VS/2016/0050 “Повишаване на информираността сред младежите относно Гаранцията за младежта в България“. 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5DAAB-37F7-454A-BB66-E0D9807CA97C}" type="slidenum">
              <a:rPr lang="bg-BG" altLang="en-US" smtClean="0"/>
              <a:pPr/>
              <a:t>‹#›</a:t>
            </a:fld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247549035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727521"/>
            <a:ext cx="350154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996" y="2344684"/>
            <a:ext cx="350154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7" y="6041361"/>
            <a:ext cx="732659" cy="365125"/>
          </a:xfrm>
        </p:spPr>
        <p:txBody>
          <a:bodyPr/>
          <a:lstStyle/>
          <a:p>
            <a:pPr>
              <a:defRPr/>
            </a:pP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2471560" cy="365125"/>
          </a:xfrm>
        </p:spPr>
        <p:txBody>
          <a:bodyPr/>
          <a:lstStyle/>
          <a:p>
            <a:pPr>
              <a:defRPr/>
            </a:pPr>
            <a:r>
              <a:rPr lang="ru-RU" smtClean="0"/>
              <a:t>Проект VS/2016/0050 “Повишаване на информираността сред младежите относно Гаранцията за младежта в България“. 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5915887"/>
            <a:ext cx="796616" cy="490599"/>
          </a:xfrm>
        </p:spPr>
        <p:txBody>
          <a:bodyPr/>
          <a:lstStyle/>
          <a:p>
            <a:fld id="{F270536B-3DD5-46F4-B465-EFE25E1F44DF}" type="slidenum">
              <a:rPr lang="bg-BG" altLang="en-US" smtClean="0"/>
              <a:pPr/>
              <a:t>‹#›</a:t>
            </a:fld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342003229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9997" y="447188"/>
            <a:ext cx="7524003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7" y="2184400"/>
            <a:ext cx="7524003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bg-BG" smtClean="0"/>
              <a:t>Проект VS/2016/0050 “Повишаване на информираността сред младежите относно Гаранцията за младежта в България“.</a:t>
            </a:r>
          </a:p>
          <a:p>
            <a:pPr>
              <a:defRPr/>
            </a:pP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5/29/2017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7" name="Picture 7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285750"/>
            <a:ext cx="814387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57188"/>
            <a:ext cx="1285875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351588"/>
            <a:ext cx="8286750" cy="506412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chemeClr val="tx1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bg-BG"/>
              <a:t>Проект VS/2016/0050 “Повишаване на информираността сред младежите относно Гаранцията за младежта в България“.</a:t>
            </a:r>
          </a:p>
          <a:p>
            <a:pPr>
              <a:defRPr/>
            </a:pP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231548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</p:sldLayoutIdLst>
  <p:transition spd="slow">
    <p:wipe dir="r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251520" y="2132856"/>
            <a:ext cx="9145016" cy="1110084"/>
          </a:xfrm>
        </p:spPr>
        <p:txBody>
          <a:bodyPr/>
          <a:lstStyle/>
          <a:p>
            <a:r>
              <a:rPr lang="bg-BG" altLang="bg-BG" sz="5400" b="1" dirty="0" smtClean="0"/>
              <a:t>Европейска гаранция за младежта в България </a:t>
            </a:r>
            <a:endParaRPr lang="bg-BG" altLang="bg-BG" sz="54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188" y="3717032"/>
            <a:ext cx="7777162" cy="697806"/>
          </a:xfrm>
        </p:spPr>
        <p:txBody>
          <a:bodyPr>
            <a:noAutofit/>
          </a:bodyPr>
          <a:lstStyle/>
          <a:p>
            <a:pPr>
              <a:buFont typeface="Arial" charset="0"/>
              <a:buNone/>
              <a:defRPr/>
            </a:pPr>
            <a:r>
              <a:rPr lang="bg-BG" b="1" dirty="0" smtClean="0"/>
              <a:t>Предпоставки и  реализация</a:t>
            </a:r>
            <a:r>
              <a:rPr lang="bg-BG" b="1" dirty="0"/>
              <a:t> </a:t>
            </a:r>
          </a:p>
          <a:p>
            <a:pPr>
              <a:buFont typeface="Arial" charset="0"/>
              <a:buNone/>
              <a:defRPr/>
            </a:pPr>
            <a:r>
              <a:rPr lang="bg-BG" b="1" dirty="0" smtClean="0"/>
              <a:t>2016 г.  </a:t>
            </a:r>
            <a:endParaRPr lang="bg-BG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55576" y="5301208"/>
            <a:ext cx="7777162" cy="1040266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bg-BG" sz="1800" i="1" dirty="0">
                <a:solidFill>
                  <a:schemeClr val="accent6">
                    <a:lumMod val="50000"/>
                  </a:schemeClr>
                </a:solidFill>
              </a:rPr>
              <a:t>Проф. д-р Победа Луканова</a:t>
            </a:r>
            <a:r>
              <a:rPr lang="bg-BG" sz="1800" i="1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</a:p>
          <a:p>
            <a:pPr>
              <a:defRPr/>
            </a:pPr>
            <a:r>
              <a:rPr lang="bg-BG" sz="1800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bg-BG" sz="1800" i="1" dirty="0">
                <a:solidFill>
                  <a:schemeClr val="accent6">
                    <a:lumMod val="50000"/>
                  </a:schemeClr>
                </a:solidFill>
              </a:rPr>
              <a:t>Институт за икономически </a:t>
            </a:r>
            <a:r>
              <a:rPr lang="bg-BG" sz="1800" i="1" dirty="0" smtClean="0">
                <a:solidFill>
                  <a:schemeClr val="accent6">
                    <a:lumMod val="50000"/>
                  </a:schemeClr>
                </a:solidFill>
              </a:rPr>
              <a:t>изследвания,</a:t>
            </a:r>
          </a:p>
          <a:p>
            <a:pPr>
              <a:defRPr/>
            </a:pPr>
            <a:r>
              <a:rPr lang="bg-BG" sz="1800" i="1" dirty="0" smtClean="0">
                <a:solidFill>
                  <a:schemeClr val="accent6">
                    <a:lumMod val="50000"/>
                  </a:schemeClr>
                </a:solidFill>
              </a:rPr>
              <a:t>Българска </a:t>
            </a:r>
            <a:r>
              <a:rPr lang="bg-BG" sz="1800" i="1" dirty="0">
                <a:solidFill>
                  <a:schemeClr val="accent6">
                    <a:lumMod val="50000"/>
                  </a:schemeClr>
                </a:solidFill>
              </a:rPr>
              <a:t>академия на науките </a:t>
            </a:r>
            <a:endParaRPr lang="bg-BG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buNone/>
              <a:defRPr/>
            </a:pPr>
            <a:r>
              <a:rPr lang="bg-BG" sz="2100" b="1" dirty="0" smtClean="0">
                <a:solidFill>
                  <a:schemeClr val="bg2">
                    <a:lumMod val="50000"/>
                  </a:schemeClr>
                </a:solidFill>
              </a:rPr>
              <a:t>				2</a:t>
            </a:r>
            <a:r>
              <a:rPr lang="bg-BG" sz="2100" b="1" dirty="0">
                <a:solidFill>
                  <a:schemeClr val="bg2">
                    <a:lumMod val="50000"/>
                  </a:schemeClr>
                </a:solidFill>
              </a:rPr>
              <a:t>. И</a:t>
            </a:r>
            <a:r>
              <a:rPr lang="en-GB" sz="2100" b="1" dirty="0" err="1">
                <a:solidFill>
                  <a:schemeClr val="bg2">
                    <a:lumMod val="50000"/>
                  </a:schemeClr>
                </a:solidFill>
              </a:rPr>
              <a:t>зпълнение</a:t>
            </a:r>
            <a:r>
              <a:rPr lang="bg-BG" sz="2100" b="1" dirty="0">
                <a:solidFill>
                  <a:schemeClr val="bg2">
                    <a:lumMod val="50000"/>
                  </a:schemeClr>
                </a:solidFill>
              </a:rPr>
              <a:t> и резултати </a:t>
            </a:r>
            <a:r>
              <a:rPr lang="bg-BG" altLang="bg-BG" sz="2100" b="1" dirty="0">
                <a:solidFill>
                  <a:schemeClr val="bg2">
                    <a:lumMod val="50000"/>
                  </a:schemeClr>
                </a:solidFill>
              </a:rPr>
              <a:t>: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altLang="bg-BG" sz="2400" b="1" dirty="0" smtClean="0"/>
              <a:t>2.1. Използване на специализирана трудовата медиация за младежите като рискова група на ПТ: </a:t>
            </a:r>
          </a:p>
          <a:p>
            <a:pPr marL="0" indent="0">
              <a:buFont typeface="Arial" charset="0"/>
              <a:buNone/>
              <a:defRPr/>
            </a:pPr>
            <a:r>
              <a:rPr lang="bg-BG" sz="2400" dirty="0" smtClean="0">
                <a:solidFill>
                  <a:prstClr val="black"/>
                </a:solidFill>
              </a:rPr>
              <a:t>Активирането </a:t>
            </a:r>
            <a:r>
              <a:rPr lang="bg-BG" sz="2400" dirty="0">
                <a:solidFill>
                  <a:prstClr val="black"/>
                </a:solidFill>
              </a:rPr>
              <a:t>на </a:t>
            </a:r>
            <a:r>
              <a:rPr lang="bg-BG" sz="2400" dirty="0" smtClean="0">
                <a:solidFill>
                  <a:prstClr val="black"/>
                </a:solidFill>
              </a:rPr>
              <a:t>младежите </a:t>
            </a:r>
            <a:r>
              <a:rPr lang="en-US" sz="2400" dirty="0" smtClean="0">
                <a:solidFill>
                  <a:prstClr val="black"/>
                </a:solidFill>
              </a:rPr>
              <a:t>NEET’s</a:t>
            </a:r>
            <a:r>
              <a:rPr lang="bg-BG" sz="2400" dirty="0" smtClean="0">
                <a:solidFill>
                  <a:prstClr val="black"/>
                </a:solidFill>
              </a:rPr>
              <a:t>, включва</a:t>
            </a:r>
            <a:r>
              <a:rPr lang="bg-BG" sz="2400" dirty="0">
                <a:solidFill>
                  <a:prstClr val="black"/>
                </a:solidFill>
              </a:rPr>
              <a:t>:</a:t>
            </a:r>
          </a:p>
          <a:p>
            <a:pPr>
              <a:buFont typeface="Arial" charset="0"/>
              <a:buChar char="•"/>
              <a:defRPr/>
            </a:pPr>
            <a:r>
              <a:rPr lang="bg-BG" sz="2400" dirty="0">
                <a:solidFill>
                  <a:prstClr val="black"/>
                </a:solidFill>
              </a:rPr>
              <a:t>Връщане в образователната система;</a:t>
            </a:r>
          </a:p>
          <a:p>
            <a:pPr>
              <a:buFont typeface="Arial" charset="0"/>
              <a:buChar char="•"/>
              <a:defRPr/>
            </a:pPr>
            <a:r>
              <a:rPr lang="bg-BG" sz="2400" dirty="0">
                <a:solidFill>
                  <a:prstClr val="black"/>
                </a:solidFill>
              </a:rPr>
              <a:t>Регистриране в дирекция „Бюро по труда“;</a:t>
            </a:r>
          </a:p>
          <a:p>
            <a:pPr>
              <a:buFont typeface="Arial" charset="0"/>
              <a:buChar char="•"/>
              <a:defRPr/>
            </a:pPr>
            <a:r>
              <a:rPr lang="bg-BG" sz="2400" dirty="0">
                <a:solidFill>
                  <a:prstClr val="black"/>
                </a:solidFill>
              </a:rPr>
              <a:t>Участие в трудови борси, образователни панаири, дни на „Отворени врати“ и други неформални събития;</a:t>
            </a:r>
          </a:p>
          <a:p>
            <a:pPr>
              <a:buFont typeface="Arial" charset="0"/>
              <a:buChar char="•"/>
              <a:defRPr/>
            </a:pPr>
            <a:r>
              <a:rPr lang="bg-BG" sz="2400" dirty="0">
                <a:solidFill>
                  <a:prstClr val="black"/>
                </a:solidFill>
              </a:rPr>
              <a:t>Използване на възможностите, предоставяни от частните трудови </a:t>
            </a:r>
            <a:r>
              <a:rPr lang="bg-BG" sz="2400" dirty="0" err="1">
                <a:solidFill>
                  <a:prstClr val="black"/>
                </a:solidFill>
              </a:rPr>
              <a:t>посредници</a:t>
            </a:r>
            <a:endParaRPr lang="bg-BG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5357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bg-BG" altLang="bg-BG" sz="1900" b="1" dirty="0" smtClean="0">
                <a:solidFill>
                  <a:schemeClr val="bg2">
                    <a:lumMod val="50000"/>
                  </a:schemeClr>
                </a:solidFill>
              </a:rPr>
              <a:t>					2</a:t>
            </a:r>
            <a:r>
              <a:rPr lang="bg-BG" altLang="bg-BG" sz="1900" b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bg-BG" sz="1900" b="1" dirty="0">
                <a:solidFill>
                  <a:schemeClr val="bg2">
                    <a:lumMod val="50000"/>
                  </a:schemeClr>
                </a:solidFill>
              </a:rPr>
              <a:t>И</a:t>
            </a:r>
            <a:r>
              <a:rPr lang="en-GB" sz="1900" b="1" dirty="0" err="1">
                <a:solidFill>
                  <a:schemeClr val="bg2">
                    <a:lumMod val="50000"/>
                  </a:schemeClr>
                </a:solidFill>
              </a:rPr>
              <a:t>зпълнение</a:t>
            </a:r>
            <a:r>
              <a:rPr lang="bg-BG" sz="1900" b="1" dirty="0">
                <a:solidFill>
                  <a:schemeClr val="bg2">
                    <a:lumMod val="50000"/>
                  </a:schemeClr>
                </a:solidFill>
              </a:rPr>
              <a:t> и резултати </a:t>
            </a:r>
            <a:r>
              <a:rPr lang="bg-BG" altLang="bg-BG" sz="1900" b="1" dirty="0">
                <a:solidFill>
                  <a:schemeClr val="bg2">
                    <a:lumMod val="50000"/>
                  </a:schemeClr>
                </a:solidFill>
              </a:rPr>
              <a:t>: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altLang="bg-BG" sz="2400" b="1" dirty="0" smtClean="0"/>
              <a:t>2.1. Използване на специализирана трудовата медиация за младежите като рискова група на ПТ: </a:t>
            </a:r>
          </a:p>
          <a:p>
            <a:pPr marL="0" indent="0">
              <a:buFont typeface="Arial" charset="0"/>
              <a:buNone/>
              <a:defRPr/>
            </a:pPr>
            <a:r>
              <a:rPr lang="bg-BG" altLang="bg-BG" sz="2400" i="1" dirty="0" smtClean="0"/>
              <a:t>Разширен набор от услуги за активиране и обслужване на прехода към заетост на младежите</a:t>
            </a:r>
            <a:r>
              <a:rPr lang="bg-BG" altLang="bg-BG" sz="2400" dirty="0" smtClean="0"/>
              <a:t>:  стремеж за подобряване на качеството на медиацията цел отчитане на специфичните потребности на младежите на пазара на труда. </a:t>
            </a:r>
          </a:p>
          <a:p>
            <a:pPr marL="0" indent="0">
              <a:buFont typeface="Arial" charset="0"/>
              <a:buNone/>
              <a:defRPr/>
            </a:pPr>
            <a:r>
              <a:rPr lang="bg-BG" altLang="bg-BG" sz="2400" dirty="0" smtClean="0"/>
              <a:t>Психолози, кейс мениджъри, кариерни консултанти, младежки медиатори в общините, ромски медиатори</a:t>
            </a:r>
            <a:r>
              <a:rPr lang="ru-RU" altLang="bg-BG" sz="2400" dirty="0" smtClean="0"/>
              <a:t> и др.</a:t>
            </a:r>
            <a:r>
              <a:rPr lang="bg-BG" altLang="bg-BG" sz="2400" dirty="0" smtClean="0"/>
              <a:t> </a:t>
            </a:r>
          </a:p>
          <a:p>
            <a:pPr marL="0" indent="0">
              <a:buFont typeface="Arial" charset="0"/>
              <a:buNone/>
              <a:defRPr/>
            </a:pPr>
            <a:r>
              <a:rPr lang="bg-BG" altLang="bg-BG" sz="2400" dirty="0" smtClean="0"/>
              <a:t>Указания, инструкции и други методически инструменти за работа с младежите.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2420888"/>
            <a:ext cx="8928100" cy="4968552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  <a:defRPr/>
            </a:pPr>
            <a:r>
              <a:rPr lang="bg-BG" sz="1900" b="1" dirty="0" smtClean="0">
                <a:solidFill>
                  <a:schemeClr val="bg2">
                    <a:lumMod val="50000"/>
                  </a:schemeClr>
                </a:solidFill>
              </a:rPr>
              <a:t>						2</a:t>
            </a:r>
            <a:r>
              <a:rPr lang="bg-BG" sz="1900" b="1" dirty="0">
                <a:solidFill>
                  <a:schemeClr val="bg2">
                    <a:lumMod val="50000"/>
                  </a:schemeClr>
                </a:solidFill>
              </a:rPr>
              <a:t>. И</a:t>
            </a:r>
            <a:r>
              <a:rPr lang="en-GB" sz="1900" b="1" dirty="0" err="1">
                <a:solidFill>
                  <a:schemeClr val="bg2">
                    <a:lumMod val="50000"/>
                  </a:schemeClr>
                </a:solidFill>
              </a:rPr>
              <a:t>зпълнение</a:t>
            </a:r>
            <a:r>
              <a:rPr lang="bg-BG" sz="1900" b="1" dirty="0">
                <a:solidFill>
                  <a:schemeClr val="bg2">
                    <a:lumMod val="50000"/>
                  </a:schemeClr>
                </a:solidFill>
              </a:rPr>
              <a:t> и резултати :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b="1" dirty="0" smtClean="0">
                <a:solidFill>
                  <a:prstClr val="black"/>
                </a:solidFill>
              </a:rPr>
              <a:t>2.1</a:t>
            </a:r>
            <a:r>
              <a:rPr lang="ru-RU" sz="2400" b="1" dirty="0">
                <a:solidFill>
                  <a:prstClr val="black"/>
                </a:solidFill>
              </a:rPr>
              <a:t>. Използване на специализирана трудовата медиация за младежите като рискова група на </a:t>
            </a:r>
            <a:r>
              <a:rPr lang="ru-RU" sz="2400" b="1" dirty="0" smtClean="0">
                <a:solidFill>
                  <a:prstClr val="black"/>
                </a:solidFill>
              </a:rPr>
              <a:t>ПТ (продължение): </a:t>
            </a:r>
            <a:endParaRPr lang="ru-RU" sz="2400" b="1" dirty="0">
              <a:solidFill>
                <a:prstClr val="black"/>
              </a:solidFill>
            </a:endParaRPr>
          </a:p>
          <a:p>
            <a:pPr marL="0" indent="0">
              <a:buFont typeface="Arial" charset="0"/>
              <a:buNone/>
              <a:defRPr/>
            </a:pPr>
            <a:r>
              <a:rPr lang="ru-MO" sz="2400" dirty="0" smtClean="0"/>
              <a:t>- Реализира </a:t>
            </a:r>
            <a:r>
              <a:rPr lang="ru-MO" sz="2400" dirty="0"/>
              <a:t>се изискуемата </a:t>
            </a:r>
            <a:r>
              <a:rPr lang="ru-MO" sz="2400" dirty="0" smtClean="0"/>
              <a:t>асистенция </a:t>
            </a:r>
            <a:r>
              <a:rPr lang="ru-MO" sz="2400" dirty="0"/>
              <a:t>в рамките на първите 4 месеца от регистрацията на младежите; </a:t>
            </a:r>
            <a:r>
              <a:rPr lang="ru-MO" sz="2400" i="1" dirty="0" smtClean="0"/>
              <a:t>трудов </a:t>
            </a:r>
            <a:r>
              <a:rPr lang="ru-MO" sz="2400" i="1" dirty="0"/>
              <a:t>посредник</a:t>
            </a:r>
            <a:r>
              <a:rPr lang="ru-MO" sz="2400" dirty="0"/>
              <a:t>, който работи целенасочено с </a:t>
            </a:r>
            <a:r>
              <a:rPr lang="ru-MO" sz="2400" dirty="0" smtClean="0"/>
              <a:t>младежи; индивидуални </a:t>
            </a:r>
            <a:r>
              <a:rPr lang="ru-MO" sz="2400" dirty="0"/>
              <a:t>планове на регистрираните </a:t>
            </a:r>
            <a:r>
              <a:rPr lang="ru-MO" sz="2400" dirty="0" smtClean="0"/>
              <a:t>младежи;</a:t>
            </a:r>
          </a:p>
          <a:p>
            <a:pPr marL="0" indent="0">
              <a:buFont typeface="Arial" charset="0"/>
              <a:buNone/>
              <a:defRPr/>
            </a:pPr>
            <a:r>
              <a:rPr lang="bg-BG" sz="2400" dirty="0" smtClean="0"/>
              <a:t>- </a:t>
            </a:r>
            <a:r>
              <a:rPr lang="ru-RU" sz="2400" dirty="0" smtClean="0"/>
              <a:t>   Онлайн портал за МГ и широка информационна кампания през 2016 г. и след нея; достъп до информация за EURES;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2400" dirty="0" smtClean="0"/>
              <a:t>- Младежките информационно-консултантски центрове (МИКЦ) комплексни услуги за младите хора на възраст от 15 до 29 г. </a:t>
            </a:r>
            <a:endParaRPr lang="bg-BG" sz="2400" dirty="0"/>
          </a:p>
          <a:p>
            <a:pPr marL="0" indent="0">
              <a:buFont typeface="Arial" charset="0"/>
              <a:buNone/>
              <a:defRPr/>
            </a:pPr>
            <a:r>
              <a:rPr lang="ru-MO" sz="2800" dirty="0" smtClean="0"/>
              <a:t>- </a:t>
            </a:r>
            <a:r>
              <a:rPr lang="ru-MO" sz="2400" dirty="0"/>
              <a:t>Други. </a:t>
            </a:r>
          </a:p>
          <a:p>
            <a:pPr>
              <a:buFontTx/>
              <a:buChar char="-"/>
              <a:defRPr/>
            </a:pPr>
            <a:endParaRPr lang="bg-BG" sz="2800" dirty="0"/>
          </a:p>
          <a:p>
            <a:pPr marL="0" indent="0">
              <a:buFont typeface="Arial" charset="0"/>
              <a:buNone/>
              <a:defRPr/>
            </a:pPr>
            <a:endParaRPr lang="bg-BG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67544" y="2172700"/>
            <a:ext cx="8229600" cy="471358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  <a:defRPr/>
            </a:pPr>
            <a:r>
              <a:rPr lang="bg-BG" altLang="en-US" sz="1900" b="1" dirty="0" smtClean="0">
                <a:solidFill>
                  <a:schemeClr val="bg2">
                    <a:lumMod val="50000"/>
                  </a:schemeClr>
                </a:solidFill>
              </a:rPr>
              <a:t>						2</a:t>
            </a:r>
            <a:r>
              <a:rPr lang="bg-BG" altLang="en-US" sz="1900" b="1" dirty="0">
                <a:solidFill>
                  <a:schemeClr val="bg2">
                    <a:lumMod val="50000"/>
                  </a:schemeClr>
                </a:solidFill>
              </a:rPr>
              <a:t>. И</a:t>
            </a:r>
            <a:r>
              <a:rPr lang="en-GB" altLang="en-US" sz="1900" b="1" dirty="0">
                <a:solidFill>
                  <a:schemeClr val="bg2">
                    <a:lumMod val="50000"/>
                  </a:schemeClr>
                </a:solidFill>
              </a:rPr>
              <a:t>зпълнение</a:t>
            </a:r>
            <a:r>
              <a:rPr lang="bg-BG" altLang="en-US" sz="1900" b="1" dirty="0">
                <a:solidFill>
                  <a:schemeClr val="bg2">
                    <a:lumMod val="50000"/>
                  </a:schemeClr>
                </a:solidFill>
              </a:rPr>
              <a:t> и резултати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bg-BG" altLang="bg-BG" b="1" dirty="0" smtClean="0"/>
              <a:t>2.2. Прилагане на партньорския подход </a:t>
            </a:r>
            <a:endParaRPr lang="bg-BG" altLang="bg-BG" sz="2000" b="1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bg-BG" altLang="bg-BG" sz="2800" b="1" dirty="0" smtClean="0"/>
              <a:t>АЗ и висшите училища (ВУ):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bg-BG" altLang="bg-BG" sz="2800" dirty="0" smtClean="0"/>
              <a:t>участия на представители на ДБТ/ДРСЗ в информационни събития, организирани от ВУ – „Ден на кариерата”, „Ден на отворените врати” и др.; предоставяне, чрез Кариерните центрове към ВУ, на актуална информация за: местния пазар на труда;  – търсене, предлагане, краткосрочни тенденции; посредническите услуги;  организиране на съвместни дискусии, информационни дни.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bg-BG" altLang="bg-BG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653136"/>
          </a:xfrm>
        </p:spPr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bg-BG" altLang="en-US" b="1" dirty="0">
                <a:solidFill>
                  <a:schemeClr val="bg2">
                    <a:lumMod val="50000"/>
                  </a:schemeClr>
                </a:solidFill>
              </a:rPr>
              <a:t>2. И</a:t>
            </a:r>
            <a:r>
              <a:rPr lang="en-GB" altLang="en-US" b="1" dirty="0">
                <a:solidFill>
                  <a:schemeClr val="bg2">
                    <a:lumMod val="50000"/>
                  </a:schemeClr>
                </a:solidFill>
              </a:rPr>
              <a:t>зпълнение</a:t>
            </a:r>
            <a:r>
              <a:rPr lang="bg-BG" altLang="en-US" b="1" dirty="0">
                <a:solidFill>
                  <a:schemeClr val="bg2">
                    <a:lumMod val="50000"/>
                  </a:schemeClr>
                </a:solidFill>
              </a:rPr>
              <a:t> и резултати </a:t>
            </a:r>
          </a:p>
          <a:p>
            <a:pPr marL="0" indent="0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bg-BG" altLang="bg-BG" b="1" dirty="0" smtClean="0"/>
              <a:t>2.2. Прилагане на партньорския подход </a:t>
            </a:r>
            <a:r>
              <a:rPr lang="bg-BG" altLang="bg-BG" sz="2000" b="1" dirty="0" smtClean="0"/>
              <a:t>(продължение)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bg-BG" altLang="bg-BG" sz="2400" b="1" dirty="0" smtClean="0"/>
              <a:t>-  Социални партньори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bg-BG" altLang="bg-BG" sz="2400" dirty="0" smtClean="0"/>
              <a:t>Безработните младежи и </a:t>
            </a:r>
            <a:r>
              <a:rPr lang="en-US" altLang="bg-BG" sz="2400" dirty="0" smtClean="0"/>
              <a:t>NEET’s </a:t>
            </a:r>
            <a:r>
              <a:rPr lang="bg-BG" altLang="bg-BG" sz="2400" dirty="0" smtClean="0"/>
              <a:t>са една от приоритетните групи на проектите „Нови хоризонти“ (АИКБ),  „Качествена работна сила – стабилен пазар на труда“ (БСК) ; КЛИПС“ (БТПП) „Шанс за работа-2016 г.“ (КНСБ); Хоризонти“ (КТ „Подкрепа“). Осигурява се професионално обучение, обучение по ключови компетентности и заетост според потребностите на пазара на труда.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79"/>
            <a:ext cx="8229600" cy="468052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spcBef>
                <a:spcPct val="0"/>
              </a:spcBef>
              <a:buNone/>
              <a:defRPr/>
            </a:pPr>
            <a:r>
              <a:rPr lang="bg-BG" sz="1900" b="1" dirty="0">
                <a:solidFill>
                  <a:schemeClr val="bg2">
                    <a:lumMod val="50000"/>
                  </a:schemeClr>
                </a:solidFill>
              </a:rPr>
              <a:t>2. И</a:t>
            </a:r>
            <a:r>
              <a:rPr lang="en-GB" sz="1900" b="1" dirty="0" err="1">
                <a:solidFill>
                  <a:schemeClr val="bg2">
                    <a:lumMod val="50000"/>
                  </a:schemeClr>
                </a:solidFill>
              </a:rPr>
              <a:t>зпълнение</a:t>
            </a:r>
            <a:r>
              <a:rPr lang="bg-BG" sz="1900" b="1" dirty="0">
                <a:solidFill>
                  <a:schemeClr val="bg2">
                    <a:lumMod val="50000"/>
                  </a:schemeClr>
                </a:solidFill>
              </a:rPr>
              <a:t> и резултати </a:t>
            </a:r>
          </a:p>
          <a:p>
            <a:pPr marL="0" indent="0">
              <a:buFont typeface="Arial" charset="0"/>
              <a:buNone/>
              <a:defRPr/>
            </a:pPr>
            <a:r>
              <a:rPr lang="bg-BG" sz="2800" b="1" dirty="0" smtClean="0"/>
              <a:t>2.3. Ранни </a:t>
            </a:r>
            <a:r>
              <a:rPr lang="bg-BG" sz="2800" b="1" dirty="0"/>
              <a:t>интервенции и </a:t>
            </a:r>
            <a:r>
              <a:rPr lang="bg-BG" sz="2800" b="1" dirty="0" smtClean="0"/>
              <a:t>активиране (МОН)</a:t>
            </a:r>
            <a:endParaRPr lang="bg-BG" sz="2800" dirty="0"/>
          </a:p>
          <a:p>
            <a:pPr marL="0" indent="0">
              <a:buFont typeface="Arial" charset="0"/>
              <a:buNone/>
              <a:defRPr/>
            </a:pPr>
            <a:r>
              <a:rPr lang="bg-BG" sz="2400" dirty="0" smtClean="0"/>
              <a:t>Намаляване </a:t>
            </a:r>
            <a:r>
              <a:rPr lang="bg-BG" sz="2400" dirty="0"/>
              <a:t>и/или предотвратяване на причините, водещи до попадането на младите хора в групата на неактивните лица</a:t>
            </a:r>
            <a:r>
              <a:rPr lang="bg-BG" sz="2400" dirty="0" smtClean="0"/>
              <a:t>.</a:t>
            </a:r>
          </a:p>
          <a:p>
            <a:pPr>
              <a:buFont typeface="Arial" charset="0"/>
              <a:buChar char="•"/>
              <a:defRPr/>
            </a:pPr>
            <a:r>
              <a:rPr lang="bg-BG" altLang="bg-BG" sz="2400" i="1" dirty="0" smtClean="0"/>
              <a:t>Прилагането на форми на обучение, различни от дневната</a:t>
            </a:r>
            <a:r>
              <a:rPr lang="bg-BG" altLang="bg-BG" sz="2400" dirty="0" smtClean="0"/>
              <a:t>:</a:t>
            </a:r>
          </a:p>
          <a:p>
            <a:pPr marL="0" indent="0">
              <a:buFont typeface="Arial" charset="0"/>
              <a:buNone/>
              <a:defRPr/>
            </a:pPr>
            <a:r>
              <a:rPr lang="bg-BG" altLang="bg-BG" sz="2400" dirty="0" smtClean="0"/>
              <a:t>За младежи напуснали или в риск от отпадане от  образователната система по други причини (социални, семейни, образователни, икономически) училището осигурява възможности за обучение в гимназиална степен в други форми: </a:t>
            </a:r>
            <a:r>
              <a:rPr lang="bg-BG" altLang="bg-BG" sz="2400" i="1" dirty="0" smtClean="0"/>
              <a:t>самостоятелна, вечерна и задочна. </a:t>
            </a:r>
          </a:p>
          <a:p>
            <a:pPr marL="0" indent="0">
              <a:buFont typeface="Arial" charset="0"/>
              <a:buNone/>
              <a:defRPr/>
            </a:pPr>
            <a:endParaRPr lang="bg-BG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501317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  <a:defRPr/>
            </a:pPr>
            <a:r>
              <a:rPr lang="bg-BG" b="1" dirty="0">
                <a:solidFill>
                  <a:schemeClr val="bg2">
                    <a:lumMod val="50000"/>
                  </a:schemeClr>
                </a:solidFill>
              </a:rPr>
              <a:t>2. И</a:t>
            </a:r>
            <a:r>
              <a:rPr lang="en-GB" b="1" dirty="0" err="1">
                <a:solidFill>
                  <a:schemeClr val="bg2">
                    <a:lumMod val="50000"/>
                  </a:schemeClr>
                </a:solidFill>
              </a:rPr>
              <a:t>зпълнение</a:t>
            </a:r>
            <a:r>
              <a:rPr lang="bg-BG" b="1" dirty="0">
                <a:solidFill>
                  <a:schemeClr val="bg2">
                    <a:lumMod val="50000"/>
                  </a:schemeClr>
                </a:solidFill>
              </a:rPr>
              <a:t> и резултати</a:t>
            </a:r>
            <a:endParaRPr lang="bg-BG" altLang="bg-BG" b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Font typeface="Arial" charset="0"/>
              <a:buNone/>
              <a:defRPr/>
            </a:pPr>
            <a:r>
              <a:rPr lang="bg-BG" altLang="bg-BG" sz="2800" b="1" dirty="0" smtClean="0"/>
              <a:t>2.3. Ранни интервенции и активиране</a:t>
            </a:r>
          </a:p>
          <a:p>
            <a:pPr marL="0" indent="0">
              <a:buFont typeface="Arial" charset="0"/>
              <a:buNone/>
              <a:defRPr/>
            </a:pPr>
            <a:r>
              <a:rPr lang="bg-BG" altLang="bg-BG" sz="2400" b="1" dirty="0" smtClean="0"/>
              <a:t> (продължение)</a:t>
            </a:r>
          </a:p>
          <a:p>
            <a:pPr>
              <a:buFont typeface="Arial" charset="0"/>
              <a:buChar char="•"/>
              <a:defRPr/>
            </a:pPr>
            <a:r>
              <a:rPr lang="bg-BG" altLang="bg-BG" sz="2400" i="1" dirty="0" smtClean="0"/>
              <a:t>Привличането и задържането в системата на професионалното образование и обучение </a:t>
            </a:r>
            <a:r>
              <a:rPr lang="bg-BG" altLang="bg-BG" sz="2400" dirty="0" smtClean="0"/>
              <a:t>:  подобряване на кариерното ориентиране в училищата; дуална форма на обучение. </a:t>
            </a:r>
          </a:p>
          <a:p>
            <a:pPr>
              <a:buFont typeface="Arial" charset="0"/>
              <a:buChar char="•"/>
              <a:defRPr/>
            </a:pPr>
            <a:r>
              <a:rPr lang="bg-BG" altLang="bg-BG" sz="2400" dirty="0" smtClean="0"/>
              <a:t>От началото на учебната 2016/2017 г. стартира процес на апробиране на </a:t>
            </a:r>
            <a:r>
              <a:rPr lang="bg-BG" altLang="bg-BG" sz="2400" i="1" dirty="0" smtClean="0"/>
              <a:t>модел на системата за ранно предупреждение за риск от отпадане от предучилищно и училищно образование</a:t>
            </a:r>
            <a:r>
              <a:rPr lang="bg-BG" altLang="bg-BG" sz="2400" dirty="0" smtClean="0"/>
              <a:t>.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bg-BG" altLang="bg-BG" b="1" smtClean="0">
                <a:cs typeface="Calibri" panose="020F0502020204030204" pitchFamily="34" charset="0"/>
              </a:rPr>
              <a:t>Б. Резултати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bg-BG" altLang="bg-BG" b="1" smtClean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bg-BG" altLang="bg-BG" b="1" smtClean="0"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bg-BG" altLang="bg-BG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9144000" cy="50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68959"/>
            <a:ext cx="8229600" cy="4392489"/>
          </a:xfrm>
        </p:spPr>
        <p:txBody>
          <a:bodyPr>
            <a:normAutofit fontScale="85000" lnSpcReduction="20000"/>
          </a:bodyPr>
          <a:lstStyle/>
          <a:p>
            <a:pPr marL="0" indent="0">
              <a:buFont typeface="Arial" charset="0"/>
              <a:buNone/>
              <a:defRPr/>
            </a:pPr>
            <a:r>
              <a:rPr lang="bg-BG" b="1" dirty="0" smtClean="0">
                <a:cs typeface="Calibri" panose="020F0502020204030204" pitchFamily="34" charset="0"/>
              </a:rPr>
              <a:t>Б. Резултати</a:t>
            </a:r>
          </a:p>
          <a:p>
            <a:pPr marL="0" indent="0">
              <a:buFont typeface="Arial" charset="0"/>
              <a:buNone/>
              <a:defRPr/>
            </a:pPr>
            <a:r>
              <a:rPr lang="bg-BG" sz="28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Брой и относителен дял на  </a:t>
            </a:r>
            <a:r>
              <a:rPr lang="bg-BG" sz="28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NEETs</a:t>
            </a:r>
            <a:r>
              <a:rPr lang="bg-BG" sz="28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(15-24) спрямо същата възрастова група намалява, но структурните проблеми на групата остават: </a:t>
            </a:r>
          </a:p>
          <a:p>
            <a:pPr>
              <a:buFont typeface="Arial" charset="0"/>
              <a:buChar char="•"/>
              <a:defRPr/>
            </a:pPr>
            <a:r>
              <a:rPr lang="bg-BG" sz="28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Най-високите дялове на възрастовата група 15-19 години;</a:t>
            </a:r>
          </a:p>
          <a:p>
            <a:pPr>
              <a:buFont typeface="Arial" charset="0"/>
              <a:buChar char="•"/>
              <a:defRPr/>
            </a:pPr>
            <a:r>
              <a:rPr lang="bg-BG" sz="28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Неактивните в групата на </a:t>
            </a:r>
            <a:r>
              <a:rPr lang="bg-BG" sz="2800" dirty="0" err="1">
                <a:solidFill>
                  <a:srgbClr val="000000"/>
                </a:solidFill>
                <a:latin typeface="+mj-lt"/>
                <a:ea typeface="+mj-ea"/>
                <a:cs typeface="+mj-cs"/>
              </a:rPr>
              <a:t>NEETs</a:t>
            </a:r>
            <a:r>
              <a:rPr lang="bg-BG" sz="280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(74.1% от общия им брой, 2015 г.) и значително повече от </a:t>
            </a:r>
            <a:r>
              <a:rPr lang="bg-BG" sz="280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безработните. </a:t>
            </a:r>
          </a:p>
          <a:p>
            <a:pPr marL="0" indent="0">
              <a:buFont typeface="Arial" charset="0"/>
              <a:buNone/>
              <a:defRPr/>
            </a:pPr>
            <a:r>
              <a:rPr lang="bg-BG" sz="2800" dirty="0" smtClean="0"/>
              <a:t>Очевидни </a:t>
            </a:r>
            <a:r>
              <a:rPr lang="bg-BG" sz="2800" dirty="0"/>
              <a:t>са трудностите при активизиране на неактивните младежи. Сложен въпрос и пресечна точка </a:t>
            </a:r>
            <a:r>
              <a:rPr lang="bg-BG" sz="2800" dirty="0" smtClean="0"/>
              <a:t>с </a:t>
            </a:r>
            <a:r>
              <a:rPr lang="bg-BG" sz="2800" dirty="0"/>
              <a:t>много </a:t>
            </a:r>
            <a:r>
              <a:rPr lang="bg-BG" sz="2800" dirty="0" smtClean="0"/>
              <a:t>други социални проблеми.  </a:t>
            </a:r>
            <a:endParaRPr lang="bg-BG" sz="2800" dirty="0"/>
          </a:p>
          <a:p>
            <a:pPr marL="0" indent="0">
              <a:buFont typeface="Arial" charset="0"/>
              <a:buNone/>
              <a:defRPr/>
            </a:pPr>
            <a:endParaRPr lang="bg-BG" sz="2800" dirty="0" smtClean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  <a:p>
            <a:pPr marL="0" indent="0">
              <a:buFont typeface="Arial" charset="0"/>
              <a:buNone/>
              <a:defRPr/>
            </a:pPr>
            <a:endParaRPr lang="bg-BG" sz="2800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  <a:p>
            <a:pPr marL="0" indent="0">
              <a:buFont typeface="Arial" charset="0"/>
              <a:buNone/>
              <a:defRPr/>
            </a:pPr>
            <a:endParaRPr lang="bg-BG" sz="2800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  <a:p>
            <a:pPr marL="0" indent="0">
              <a:buFont typeface="Arial" charset="0"/>
              <a:buNone/>
              <a:defRPr/>
            </a:pPr>
            <a:endParaRPr lang="bg-BG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78272" y="2527702"/>
            <a:ext cx="8496176" cy="936104"/>
          </a:xfrm>
        </p:spPr>
        <p:txBody>
          <a:bodyPr>
            <a:normAutofit fontScale="85000" lnSpcReduction="1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bg-BG" altLang="bg-BG" sz="2400" i="1" dirty="0" smtClean="0">
                <a:solidFill>
                  <a:srgbClr val="000000"/>
                </a:solidFill>
              </a:rPr>
              <a:t>Допълнение към проблема за неактивността: общата ситуация на пазара на труда, според която неактивните растат.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bg-BG" altLang="bg-BG" sz="2400" dirty="0" smtClean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bg-BG" altLang="bg-BG" dirty="0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165145"/>
            <a:ext cx="7056016" cy="3692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7331" y="2852936"/>
            <a:ext cx="8229600" cy="3313113"/>
          </a:xfrm>
        </p:spPr>
        <p:txBody>
          <a:bodyPr/>
          <a:lstStyle/>
          <a:p>
            <a:pPr marL="514350" indent="-514350">
              <a:buFont typeface="Arial" charset="0"/>
              <a:buAutoNum type="arabicPeriod"/>
              <a:defRPr/>
            </a:pPr>
            <a:r>
              <a:rPr lang="bg-BG" sz="280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Стартиране</a:t>
            </a:r>
            <a:r>
              <a:rPr lang="bg-BG" sz="28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514350" indent="-514350">
              <a:buFont typeface="Arial" charset="0"/>
              <a:buAutoNum type="arabicPeriod"/>
              <a:defRPr/>
            </a:pPr>
            <a:endParaRPr lang="bg-BG" sz="2800" dirty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bg-BG" sz="28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И</a:t>
            </a:r>
            <a:r>
              <a:rPr lang="en-GB" sz="28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зпълнение</a:t>
            </a:r>
            <a:r>
              <a:rPr lang="bg-BG" sz="28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и резултати;</a:t>
            </a:r>
          </a:p>
          <a:p>
            <a:pPr marL="514350" indent="-514350">
              <a:buFont typeface="Arial" charset="0"/>
              <a:buAutoNum type="arabicPeriod"/>
              <a:defRPr/>
            </a:pPr>
            <a:endParaRPr lang="bg-BG" sz="2800" dirty="0" smtClean="0">
              <a:solidFill>
                <a:schemeClr val="bg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514350" indent="-514350">
              <a:buFont typeface="Arial" charset="0"/>
              <a:buAutoNum type="arabicPeriod"/>
              <a:defRPr/>
            </a:pPr>
            <a:r>
              <a:rPr lang="bg-BG" sz="280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Ефекти</a:t>
            </a:r>
            <a:r>
              <a:rPr lang="bg-BG" sz="2800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>
              <a:buFont typeface="Arial" charset="0"/>
              <a:buChar char="•"/>
              <a:defRPr/>
            </a:pPr>
            <a:endParaRPr lang="bg-BG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653136"/>
          </a:xfrm>
        </p:spPr>
        <p:txBody>
          <a:bodyPr>
            <a:normAutofit fontScale="92500" lnSpcReduction="2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bg-BG" altLang="bg-BG" sz="2400" b="1" dirty="0" smtClean="0"/>
              <a:t>Основните резултати за младежите на възраст 15-24 г. (2016 г. са следните:</a:t>
            </a:r>
          </a:p>
          <a:p>
            <a:pPr marL="0" indent="0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bg-BG" altLang="bg-BG" sz="2400" dirty="0" smtClean="0"/>
              <a:t>•	42,3% от младежите са с „престой“ в Гаранцията повече от 4 месеца в сравнение с 58,1% за ЕС28;</a:t>
            </a:r>
          </a:p>
          <a:p>
            <a:pPr marL="0" indent="0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bg-BG" altLang="bg-BG" sz="2400" dirty="0" smtClean="0"/>
              <a:t>•	В рамките на 4 месеца от „влизане“ в Гаранцията 35,9% от младежите са включени в заетост, чиракуване или стажуване или са се завърнали в образователната система в сравнение с 40,3% за ЕС28;</a:t>
            </a:r>
          </a:p>
          <a:p>
            <a:pPr marL="0" indent="0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bg-BG" altLang="bg-BG" sz="2400" dirty="0" smtClean="0"/>
              <a:t>•	Гаранцията обхваща 14,3% от младежите, които не са в заетост, образование или обучение (NEETs) при 37,5% за ЕС28;</a:t>
            </a:r>
          </a:p>
          <a:p>
            <a:pPr marL="0" indent="0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bg-BG" altLang="bg-BG" sz="2400" dirty="0" smtClean="0"/>
              <a:t>•	В рамките на 6 месеца след „излизане“ от Гаранцията 23,4% от младежите са в заетост, чиракуване или стажуване или са се завърнали в образователната система в сравнение с 35,5% за ЕС28.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bg-BG" altLang="bg-BG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809997" y="2222286"/>
            <a:ext cx="7524003" cy="415904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Font typeface="Arial" charset="0"/>
              <a:buNone/>
              <a:defRPr/>
            </a:pPr>
            <a:r>
              <a:rPr lang="ru-RU" b="1" dirty="0" smtClean="0"/>
              <a:t>Тесни места </a:t>
            </a:r>
            <a:endParaRPr lang="bg-BG" dirty="0"/>
          </a:p>
          <a:p>
            <a:pPr>
              <a:buFont typeface="Arial" charset="0"/>
              <a:buChar char="•"/>
              <a:defRPr/>
            </a:pPr>
            <a:r>
              <a:rPr lang="ru-RU" sz="2400" dirty="0"/>
              <a:t>Обхват на </a:t>
            </a:r>
            <a:r>
              <a:rPr lang="ru-RU" sz="2400" dirty="0" smtClean="0"/>
              <a:t>неактивните; </a:t>
            </a:r>
          </a:p>
          <a:p>
            <a:pPr>
              <a:buFont typeface="Arial" charset="0"/>
              <a:buChar char="•"/>
              <a:defRPr/>
            </a:pPr>
            <a:r>
              <a:rPr lang="ru-RU" sz="2400" dirty="0" smtClean="0"/>
              <a:t>Как </a:t>
            </a:r>
            <a:r>
              <a:rPr lang="ru-RU" sz="2400" dirty="0"/>
              <a:t>в процес на стабилизиране след кризата да се гарантира качество на работните места за </a:t>
            </a:r>
            <a:r>
              <a:rPr lang="ru-RU" sz="2400" dirty="0" smtClean="0"/>
              <a:t>младежите; </a:t>
            </a:r>
            <a:endParaRPr lang="bg-BG" sz="2400" dirty="0"/>
          </a:p>
          <a:p>
            <a:pPr>
              <a:buFont typeface="Arial" charset="0"/>
              <a:buChar char="•"/>
              <a:defRPr/>
            </a:pPr>
            <a:r>
              <a:rPr lang="ru-RU" sz="2400" dirty="0"/>
              <a:t>Необходимост от разширяване на партньорствата за изпълнение на МГ;</a:t>
            </a:r>
            <a:endParaRPr lang="bg-BG" sz="2400" dirty="0"/>
          </a:p>
          <a:p>
            <a:pPr>
              <a:buFont typeface="Arial" charset="0"/>
              <a:buChar char="•"/>
              <a:defRPr/>
            </a:pPr>
            <a:r>
              <a:rPr lang="ru-RU" sz="2400" dirty="0"/>
              <a:t>Промоцирането на младежкото предприемачество все още не е особено популярна инциатива за младежка заетост и трудови преходи. </a:t>
            </a:r>
            <a:endParaRPr lang="bg-BG" sz="2400" dirty="0"/>
          </a:p>
          <a:p>
            <a:pPr>
              <a:buFont typeface="Arial" charset="0"/>
              <a:buChar char="•"/>
              <a:defRPr/>
            </a:pPr>
            <a:endParaRPr lang="bg-BG" altLang="bg-BG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827584" y="2924944"/>
            <a:ext cx="7524003" cy="4221087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Arial" charset="0"/>
              <a:buNone/>
              <a:defRPr/>
            </a:pPr>
            <a:r>
              <a:rPr lang="bg-BG" sz="2400" dirty="0"/>
              <a:t>В България, както и в други европейски страни </a:t>
            </a:r>
            <a:r>
              <a:rPr lang="bg-BG" sz="2400" dirty="0" smtClean="0"/>
              <a:t>преодоляването на проблема „NEET</a:t>
            </a:r>
            <a:r>
              <a:rPr lang="en-US" sz="2400" dirty="0" smtClean="0"/>
              <a:t>s</a:t>
            </a:r>
            <a:r>
              <a:rPr lang="bg-BG" sz="2400" dirty="0" smtClean="0"/>
              <a:t>“</a:t>
            </a:r>
            <a:r>
              <a:rPr lang="en-US" sz="2400" dirty="0" smtClean="0"/>
              <a:t> </a:t>
            </a:r>
            <a:r>
              <a:rPr lang="bg-BG" sz="2400" dirty="0"/>
              <a:t>се дължи на намаляване броя на безработните </a:t>
            </a:r>
            <a:r>
              <a:rPr lang="bg-BG" sz="2400" dirty="0" smtClean="0"/>
              <a:t>младежи в резултат от работата на трудовата администрация</a:t>
            </a:r>
          </a:p>
          <a:p>
            <a:pPr marL="0" indent="0">
              <a:buFont typeface="Arial" charset="0"/>
              <a:buNone/>
              <a:defRPr/>
            </a:pPr>
            <a:r>
              <a:rPr lang="bg-BG" sz="2400" dirty="0" smtClean="0"/>
              <a:t>Заетостта на младежите расте, а безработицата намалява, както по данни на НСИ, така и според административната статистика на АЗ. </a:t>
            </a:r>
          </a:p>
          <a:p>
            <a:pPr marL="0" indent="0">
              <a:buFont typeface="Arial" charset="0"/>
              <a:buNone/>
              <a:defRPr/>
            </a:pPr>
            <a:r>
              <a:rPr lang="bg-BG" sz="2400" dirty="0" smtClean="0"/>
              <a:t>Според </a:t>
            </a:r>
            <a:r>
              <a:rPr lang="bg-BG" sz="2400" dirty="0" err="1"/>
              <a:t>Joint</a:t>
            </a:r>
            <a:r>
              <a:rPr lang="bg-BG" sz="2400" dirty="0"/>
              <a:t> </a:t>
            </a:r>
            <a:r>
              <a:rPr lang="bg-BG" sz="2400" dirty="0" err="1"/>
              <a:t>Employment</a:t>
            </a:r>
            <a:r>
              <a:rPr lang="bg-BG" sz="2400" dirty="0"/>
              <a:t> </a:t>
            </a:r>
            <a:r>
              <a:rPr lang="bg-BG" sz="2400" dirty="0" err="1"/>
              <a:t>Report</a:t>
            </a:r>
            <a:r>
              <a:rPr lang="bg-BG" sz="2400" dirty="0"/>
              <a:t> 2017: </a:t>
            </a:r>
            <a:r>
              <a:rPr lang="bg-BG" sz="2400" dirty="0" err="1"/>
              <a:t>Main</a:t>
            </a:r>
            <a:r>
              <a:rPr lang="bg-BG" sz="2400" dirty="0"/>
              <a:t> </a:t>
            </a:r>
            <a:r>
              <a:rPr lang="bg-BG" sz="2400" dirty="0" err="1"/>
              <a:t>findings</a:t>
            </a:r>
            <a:r>
              <a:rPr lang="bg-BG" sz="2400" dirty="0"/>
              <a:t> </a:t>
            </a:r>
            <a:r>
              <a:rPr lang="bg-BG" sz="2400" dirty="0" err="1"/>
              <a:t>from</a:t>
            </a:r>
            <a:r>
              <a:rPr lang="bg-BG" sz="2400" dirty="0"/>
              <a:t> </a:t>
            </a:r>
            <a:r>
              <a:rPr lang="bg-BG" sz="2400" dirty="0" err="1"/>
              <a:t>the</a:t>
            </a:r>
            <a:r>
              <a:rPr lang="bg-BG" sz="2400" dirty="0"/>
              <a:t> </a:t>
            </a:r>
            <a:r>
              <a:rPr lang="bg-BG" sz="2400" dirty="0" err="1"/>
              <a:t>Scoreboard</a:t>
            </a:r>
            <a:r>
              <a:rPr lang="bg-BG" sz="2400" dirty="0"/>
              <a:t> of </a:t>
            </a:r>
            <a:r>
              <a:rPr lang="bg-BG" sz="2400" dirty="0" err="1"/>
              <a:t>key</a:t>
            </a:r>
            <a:r>
              <a:rPr lang="bg-BG" sz="2400" dirty="0"/>
              <a:t> </a:t>
            </a:r>
            <a:r>
              <a:rPr lang="bg-BG" sz="2400" dirty="0" err="1"/>
              <a:t>employment</a:t>
            </a:r>
            <a:r>
              <a:rPr lang="bg-BG" sz="2400" dirty="0"/>
              <a:t> </a:t>
            </a:r>
            <a:r>
              <a:rPr lang="bg-BG" sz="2400" dirty="0" err="1"/>
              <a:t>and</a:t>
            </a:r>
            <a:r>
              <a:rPr lang="bg-BG" sz="2400" dirty="0"/>
              <a:t> </a:t>
            </a:r>
            <a:r>
              <a:rPr lang="bg-BG" sz="2400" dirty="0" err="1"/>
              <a:t>social</a:t>
            </a:r>
            <a:r>
              <a:rPr lang="bg-BG" sz="2400" dirty="0"/>
              <a:t> </a:t>
            </a:r>
            <a:r>
              <a:rPr lang="bg-BG" sz="2400" dirty="0" err="1" smtClean="0"/>
              <a:t>indicators</a:t>
            </a:r>
            <a:r>
              <a:rPr lang="bg-BG" sz="2400" dirty="0" smtClean="0"/>
              <a:t>, България е страна с резултат по-добър от средния по отношение на младежката безработица. </a:t>
            </a:r>
            <a:endParaRPr lang="bg-BG" sz="2400" dirty="0"/>
          </a:p>
          <a:p>
            <a:pPr marL="0" indent="0">
              <a:buFont typeface="Arial" charset="0"/>
              <a:buNone/>
              <a:defRPr/>
            </a:pPr>
            <a:endParaRPr lang="bg-BG" sz="2400" dirty="0" smtClean="0"/>
          </a:p>
          <a:p>
            <a:pPr marL="0" indent="0">
              <a:buFont typeface="Arial" charset="0"/>
              <a:buNone/>
              <a:defRPr/>
            </a:pPr>
            <a:endParaRPr lang="bg-BG" sz="2400" dirty="0"/>
          </a:p>
          <a:p>
            <a:pPr>
              <a:buFont typeface="Arial" charset="0"/>
              <a:buChar char="•"/>
              <a:defRPr/>
            </a:pPr>
            <a:endParaRPr lang="bg-BG" altLang="bg-BG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860547"/>
              </p:ext>
            </p:extLst>
          </p:nvPr>
        </p:nvGraphicFramePr>
        <p:xfrm>
          <a:off x="-180528" y="2204864"/>
          <a:ext cx="9324528" cy="465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844" name="Rectangle 1"/>
          <p:cNvSpPr>
            <a:spLocks noChangeArrowheads="1"/>
          </p:cNvSpPr>
          <p:nvPr/>
        </p:nvSpPr>
        <p:spPr bwMode="auto">
          <a:xfrm rot="10800000" flipV="1">
            <a:off x="2041521" y="1891618"/>
            <a:ext cx="53276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bg-BG" altLang="bg-BG" sz="2400" b="1" dirty="0" smtClean="0">
                <a:latin typeface="+mn-lt"/>
                <a:ea typeface="Calibri" pitchFamily="34" charset="0"/>
                <a:cs typeface="Times New Roman" pitchFamily="18" charset="0"/>
              </a:rPr>
              <a:t>Равнище на заетост (в %)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056892" y="692696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1206713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bg-BG" altLang="bg-BG" sz="2400" dirty="0" smtClean="0"/>
              <a:t>Коефициенти на младежка безработица (в %)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bg-BG" altLang="bg-BG" sz="2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bg-BG" altLang="bg-BG" dirty="0" smtClean="0"/>
          </a:p>
        </p:txBody>
      </p:sp>
      <p:pic>
        <p:nvPicPr>
          <p:cNvPr id="3686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997" y="2234367"/>
            <a:ext cx="7418586" cy="4437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107950" y="1844824"/>
            <a:ext cx="8578850" cy="4824264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ct val="0"/>
              </a:spcBef>
              <a:buNone/>
              <a:defRPr/>
            </a:pPr>
            <a:r>
              <a:rPr lang="en-US" altLang="bg-BG" b="1" dirty="0">
                <a:solidFill>
                  <a:schemeClr val="bg2">
                    <a:lumMod val="50000"/>
                  </a:schemeClr>
                </a:solidFill>
              </a:rPr>
              <a:t>3. </a:t>
            </a:r>
            <a:r>
              <a:rPr lang="bg-BG" altLang="bg-BG" b="1" dirty="0">
                <a:solidFill>
                  <a:schemeClr val="bg2">
                    <a:lumMod val="50000"/>
                  </a:schemeClr>
                </a:solidFill>
              </a:rPr>
              <a:t>Ефекти</a:t>
            </a:r>
          </a:p>
          <a:p>
            <a:pPr marL="0" indent="0">
              <a:spcBef>
                <a:spcPct val="0"/>
              </a:spcBef>
              <a:buFont typeface="Arial" charset="0"/>
              <a:buNone/>
              <a:defRPr/>
            </a:pPr>
            <a:endParaRPr lang="en-US" altLang="bg-BG" b="1" dirty="0" smtClean="0">
              <a:solidFill>
                <a:srgbClr val="000000"/>
              </a:solidFill>
            </a:endParaRPr>
          </a:p>
          <a:p>
            <a:pPr marL="0" indent="0" algn="ctr">
              <a:spcBef>
                <a:spcPct val="0"/>
              </a:spcBef>
              <a:buFont typeface="Arial" charset="0"/>
              <a:buNone/>
              <a:defRPr/>
            </a:pPr>
            <a:r>
              <a:rPr lang="ru-RU" altLang="bg-BG" sz="2800" i="1" dirty="0" smtClean="0">
                <a:solidFill>
                  <a:srgbClr val="000000"/>
                </a:solidFill>
              </a:rPr>
              <a:t>Прилагането на МГ провокира реформи в </a:t>
            </a:r>
          </a:p>
          <a:p>
            <a:pPr marL="0" indent="0">
              <a:spcBef>
                <a:spcPct val="0"/>
              </a:spcBef>
              <a:buFont typeface="Arial" charset="0"/>
              <a:buNone/>
              <a:defRPr/>
            </a:pPr>
            <a:endParaRPr lang="ru-RU" altLang="bg-BG" sz="2800" dirty="0" smtClean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Font typeface="Arial" charset="0"/>
              <a:buChar char="•"/>
              <a:defRPr/>
            </a:pPr>
            <a:r>
              <a:rPr lang="ru-RU" altLang="bg-BG" sz="2800" dirty="0" smtClean="0">
                <a:solidFill>
                  <a:srgbClr val="000000"/>
                </a:solidFill>
              </a:rPr>
              <a:t>образованието за превенция на ранно напускане на системата и следващата младежката безработица и неактивност; </a:t>
            </a:r>
          </a:p>
          <a:p>
            <a:pPr>
              <a:spcBef>
                <a:spcPct val="0"/>
              </a:spcBef>
              <a:buFont typeface="Arial" charset="0"/>
              <a:buChar char="•"/>
              <a:defRPr/>
            </a:pPr>
            <a:r>
              <a:rPr lang="ru-RU" altLang="bg-BG" sz="2800" dirty="0" smtClean="0">
                <a:solidFill>
                  <a:srgbClr val="000000"/>
                </a:solidFill>
              </a:rPr>
              <a:t>в трудовата медиация на младежи; </a:t>
            </a:r>
          </a:p>
          <a:p>
            <a:pPr>
              <a:spcBef>
                <a:spcPct val="0"/>
              </a:spcBef>
              <a:buFont typeface="Arial" charset="0"/>
              <a:buChar char="•"/>
              <a:defRPr/>
            </a:pPr>
            <a:r>
              <a:rPr lang="ru-RU" altLang="bg-BG" sz="2800" dirty="0" smtClean="0">
                <a:solidFill>
                  <a:srgbClr val="000000"/>
                </a:solidFill>
              </a:rPr>
              <a:t>при прилагане на интегриран подход и партньорства за решаване на проблеми на </a:t>
            </a:r>
            <a:r>
              <a:rPr lang="en-US" altLang="bg-BG" sz="2800" dirty="0" smtClean="0">
                <a:solidFill>
                  <a:srgbClr val="000000"/>
                </a:solidFill>
              </a:rPr>
              <a:t>NEETs.</a:t>
            </a:r>
            <a:endParaRPr lang="bg-BG" altLang="bg-BG" sz="2800" dirty="0" smtClean="0">
              <a:solidFill>
                <a:srgbClr val="00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179388" y="2204864"/>
            <a:ext cx="8713787" cy="446422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spcBef>
                <a:spcPct val="0"/>
              </a:spcBef>
              <a:buNone/>
              <a:defRPr/>
            </a:pPr>
            <a:r>
              <a:rPr lang="en-US" sz="1900" b="1" dirty="0">
                <a:solidFill>
                  <a:schemeClr val="bg2">
                    <a:lumMod val="50000"/>
                  </a:schemeClr>
                </a:solidFill>
              </a:rPr>
              <a:t>3. </a:t>
            </a:r>
            <a:r>
              <a:rPr lang="bg-BG" sz="1900" b="1" dirty="0">
                <a:solidFill>
                  <a:schemeClr val="bg2">
                    <a:lumMod val="50000"/>
                  </a:schemeClr>
                </a:solidFill>
              </a:rPr>
              <a:t>Ефекти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bg-BG" b="1" i="1" dirty="0" smtClean="0">
                <a:cs typeface="Times New Roman" panose="02020603050405020304" pitchFamily="18" charset="0"/>
              </a:rPr>
              <a:t>Ефекти на обхвата:</a:t>
            </a:r>
            <a:endParaRPr lang="bg-BG" b="1" i="1" dirty="0" smtClean="0">
              <a:solidFill>
                <a:srgbClr val="000000"/>
              </a:solidFill>
            </a:endParaRPr>
          </a:p>
          <a:p>
            <a:pPr>
              <a:buFont typeface="Arial" charset="0"/>
              <a:buChar char="•"/>
              <a:defRPr/>
            </a:pPr>
            <a:r>
              <a:rPr lang="bg-BG" sz="2800" dirty="0" smtClean="0"/>
              <a:t>Разширен обхват на </a:t>
            </a:r>
            <a:r>
              <a:rPr lang="en-US" sz="2800" dirty="0" smtClean="0"/>
              <a:t>NEETs;</a:t>
            </a:r>
            <a:endParaRPr lang="bg-BG" sz="2800" dirty="0" smtClean="0"/>
          </a:p>
          <a:p>
            <a:pPr>
              <a:buFont typeface="Arial" charset="0"/>
              <a:buChar char="•"/>
              <a:defRPr/>
            </a:pPr>
            <a:r>
              <a:rPr lang="bg-BG" sz="2800" dirty="0" smtClean="0"/>
              <a:t>Обхват </a:t>
            </a:r>
            <a:r>
              <a:rPr lang="bg-BG" sz="2800" dirty="0"/>
              <a:t>на повече от един етап в жизнения цикъл на младежите: образование – заетост </a:t>
            </a:r>
            <a:r>
              <a:rPr lang="bg-BG" sz="2800" dirty="0" smtClean="0"/>
              <a:t>- </a:t>
            </a:r>
            <a:r>
              <a:rPr lang="bg-BG" sz="2800" dirty="0"/>
              <a:t>продължаващо обучение през </a:t>
            </a:r>
            <a:r>
              <a:rPr lang="bg-BG" sz="2800" i="1" dirty="0"/>
              <a:t>юношески и младежки период</a:t>
            </a:r>
            <a:r>
              <a:rPr lang="bg-BG" sz="2800" dirty="0"/>
              <a:t>. Комбинация на превенция и рехабилитация. </a:t>
            </a:r>
          </a:p>
          <a:p>
            <a:pPr>
              <a:buFont typeface="Arial" charset="0"/>
              <a:buChar char="•"/>
              <a:defRPr/>
            </a:pPr>
            <a:r>
              <a:rPr lang="bg-BG" sz="2800" dirty="0"/>
              <a:t>Стремеж за пълен </a:t>
            </a:r>
            <a:r>
              <a:rPr lang="bg-BG" sz="2800" i="1" dirty="0"/>
              <a:t>обхват на заинтересованите страни </a:t>
            </a:r>
            <a:r>
              <a:rPr lang="bg-BG" sz="2800" dirty="0"/>
              <a:t>(включени социални и други партньори) </a:t>
            </a:r>
          </a:p>
          <a:p>
            <a:pPr>
              <a:buFont typeface="Arial" charset="0"/>
              <a:buChar char="•"/>
              <a:defRPr/>
            </a:pPr>
            <a:r>
              <a:rPr lang="bg-BG" sz="2800" dirty="0"/>
              <a:t>Разширен обхват на </a:t>
            </a:r>
            <a:r>
              <a:rPr lang="bg-BG" sz="2800" dirty="0" smtClean="0"/>
              <a:t>институции</a:t>
            </a:r>
            <a:r>
              <a:rPr lang="bg-BG" sz="2800" dirty="0"/>
              <a:t>.</a:t>
            </a:r>
            <a:endParaRPr lang="bg-BG" altLang="bg-BG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410445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spcBef>
                <a:spcPct val="0"/>
              </a:spcBef>
              <a:buNone/>
              <a:defRPr/>
            </a:pPr>
            <a:r>
              <a:rPr lang="en-US" sz="1900" b="1" dirty="0">
                <a:solidFill>
                  <a:schemeClr val="bg2">
                    <a:lumMod val="50000"/>
                  </a:schemeClr>
                </a:solidFill>
              </a:rPr>
              <a:t>3. </a:t>
            </a:r>
            <a:r>
              <a:rPr lang="bg-BG" sz="1900" b="1" dirty="0">
                <a:solidFill>
                  <a:schemeClr val="bg2">
                    <a:lumMod val="50000"/>
                  </a:schemeClr>
                </a:solidFill>
              </a:rPr>
              <a:t>Ефекти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bg-BG" sz="2400" b="1" i="1" dirty="0" smtClean="0"/>
              <a:t>Прозрачност на процесите и отчетност за резултатите</a:t>
            </a:r>
            <a:r>
              <a:rPr lang="en-GB" sz="2400" i="1" dirty="0" smtClean="0"/>
              <a:t>: </a:t>
            </a:r>
            <a:endParaRPr lang="bg-BG" sz="2400" i="1" dirty="0"/>
          </a:p>
          <a:p>
            <a:pPr marL="0" indent="0">
              <a:buFont typeface="Arial" charset="0"/>
              <a:buNone/>
              <a:defRPr/>
            </a:pPr>
            <a:r>
              <a:rPr lang="bg-BG" sz="2400" dirty="0"/>
              <a:t>Периодични доклади, оценки, представяне на резултати у нас и в рамките на отворения метод на координация. </a:t>
            </a:r>
            <a:r>
              <a:rPr lang="bg-BG" sz="2400" dirty="0" smtClean="0"/>
              <a:t>Публичната </a:t>
            </a:r>
            <a:r>
              <a:rPr lang="bg-BG" sz="2400" dirty="0"/>
              <a:t>администрация предоставя много повече информация в сравнение с минали периоди за създаване на политики за младежка заетост, за стратегии и други планови документи с отношение към тях; информация за разпределение на ресурсите и начините на използването им. </a:t>
            </a:r>
            <a:endParaRPr lang="bg-BG" sz="2400" dirty="0" smtClean="0"/>
          </a:p>
          <a:p>
            <a:pPr marL="0" indent="0" algn="ctr">
              <a:buFont typeface="Arial" charset="0"/>
              <a:buNone/>
              <a:defRPr/>
            </a:pPr>
            <a:r>
              <a:rPr lang="bg-BG" sz="2400" b="1" i="1" dirty="0" smtClean="0"/>
              <a:t>Сътрудничества в резултат от прилагане на партньорския подход с потенциал за устойчивост. </a:t>
            </a:r>
            <a:r>
              <a:rPr lang="ru-MO" sz="2400" i="1" dirty="0" smtClean="0"/>
              <a:t> </a:t>
            </a:r>
            <a:endParaRPr lang="bg-BG" sz="2400" i="1" dirty="0" smtClean="0"/>
          </a:p>
          <a:p>
            <a:pPr marL="0" indent="0">
              <a:buFont typeface="Arial" charset="0"/>
              <a:buNone/>
              <a:defRPr/>
            </a:pPr>
            <a:endParaRPr lang="bg-BG" sz="2800" dirty="0" smtClean="0"/>
          </a:p>
          <a:p>
            <a:pPr>
              <a:buFont typeface="Arial" charset="0"/>
              <a:buChar char="•"/>
              <a:defRPr/>
            </a:pPr>
            <a:endParaRPr lang="bg-BG" altLang="bg-BG" sz="280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457200" y="2420887"/>
            <a:ext cx="8229600" cy="468052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  <a:defRPr/>
            </a:pPr>
            <a:r>
              <a:rPr lang="en-US" altLang="bg-BG" sz="2100" b="1" dirty="0">
                <a:solidFill>
                  <a:schemeClr val="bg2">
                    <a:lumMod val="50000"/>
                  </a:schemeClr>
                </a:solidFill>
              </a:rPr>
              <a:t>3. </a:t>
            </a:r>
            <a:r>
              <a:rPr lang="bg-BG" altLang="bg-BG" sz="2100" b="1" dirty="0">
                <a:solidFill>
                  <a:schemeClr val="bg2">
                    <a:lumMod val="50000"/>
                  </a:schemeClr>
                </a:solidFill>
              </a:rPr>
              <a:t>Ефекти</a:t>
            </a:r>
            <a:endParaRPr lang="en-US" altLang="bg-BG" sz="2100" b="1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  <a:defRPr/>
            </a:pPr>
            <a:r>
              <a:rPr lang="bg-BG" altLang="bg-BG" b="1" i="1" dirty="0" smtClean="0"/>
              <a:t>Вторични ефекти</a:t>
            </a:r>
            <a:r>
              <a:rPr lang="bg-BG" altLang="bg-BG" dirty="0" smtClean="0"/>
              <a:t>: </a:t>
            </a:r>
            <a:r>
              <a:rPr lang="bg-BG" altLang="bg-BG" sz="2400" dirty="0" smtClean="0"/>
              <a:t>Ако резултатите от интервенциите на ИМЗ се проявяват преди всичко в насърчаването и създаването на заетост, навици за труд, натрупването на професионален опит и намаляването на нивото  на безработица на младежите в страната,  то те могат да имат </a:t>
            </a:r>
            <a:r>
              <a:rPr lang="bg-BG" altLang="bg-BG" sz="2400" i="1" dirty="0" smtClean="0"/>
              <a:t>потенциал за вторично  влияние  върху динамиката на основни макроикономически показатели. </a:t>
            </a:r>
          </a:p>
          <a:p>
            <a:pPr>
              <a:buFontTx/>
              <a:buChar char="-"/>
              <a:defRPr/>
            </a:pPr>
            <a:r>
              <a:rPr lang="bg-BG" altLang="bg-BG" sz="2400" dirty="0" smtClean="0"/>
              <a:t>Назначени младежки (вкл. ромски)  медиатори, психолози; наставници и ментори за работа със стажанти и чираци; обучители по ключови компетентности; други специалисти по информационно осигуряване и комуникация с младежите и с други рискови групи на ПТ. </a:t>
            </a:r>
          </a:p>
          <a:p>
            <a:pPr>
              <a:buFontTx/>
              <a:buChar char="-"/>
              <a:defRPr/>
            </a:pPr>
            <a:endParaRPr lang="bg-BG" altLang="bg-BG" sz="2400" dirty="0" smtClean="0"/>
          </a:p>
          <a:p>
            <a:pPr marL="0" indent="0">
              <a:buFont typeface="Arial" charset="0"/>
              <a:buNone/>
              <a:defRPr/>
            </a:pPr>
            <a:endParaRPr lang="bg-BG" altLang="bg-BG" sz="240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altLang="en-US" smtClean="0"/>
              <a:t>БЛАГОДАРЯ ЗА ВНИМАНИЕТО!</a:t>
            </a:r>
          </a:p>
        </p:txBody>
      </p:sp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bg-BG" b="1" dirty="0" smtClean="0">
                <a:solidFill>
                  <a:schemeClr val="bg2">
                    <a:lumMod val="50000"/>
                  </a:schemeClr>
                </a:solidFill>
              </a:rPr>
              <a:t>Стартиране на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Европейска гаранция за </a:t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младежта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(МГ) в България</a:t>
            </a:r>
          </a:p>
          <a:p>
            <a:pPr marL="0" indent="0">
              <a:buFont typeface="Arial" charset="0"/>
              <a:buNone/>
              <a:defRPr/>
            </a:pPr>
            <a:endParaRPr lang="bg-BG" dirty="0" smtClean="0">
              <a:solidFill>
                <a:prstClr val="black"/>
              </a:solidFill>
            </a:endParaRPr>
          </a:p>
          <a:p>
            <a:pPr marL="0" indent="0">
              <a:buFont typeface="Arial" charset="0"/>
              <a:buNone/>
              <a:defRPr/>
            </a:pPr>
            <a:r>
              <a:rPr lang="bg-BG" dirty="0" smtClean="0">
                <a:solidFill>
                  <a:prstClr val="black"/>
                </a:solidFill>
              </a:rPr>
              <a:t>Създадени са </a:t>
            </a:r>
            <a:r>
              <a:rPr lang="bg-BG" dirty="0">
                <a:solidFill>
                  <a:prstClr val="black"/>
                </a:solidFill>
              </a:rPr>
              <a:t>законови, административни и организационни предпоставки за реализиране на Гаранцията и за нейната функционална устойчивост. </a:t>
            </a:r>
            <a:endParaRPr lang="bg-BG" dirty="0" smtClean="0">
              <a:solidFill>
                <a:prstClr val="black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bg-BG" dirty="0">
              <a:solidFill>
                <a:prstClr val="black"/>
              </a:solidFill>
            </a:endParaRPr>
          </a:p>
          <a:p>
            <a:pPr marL="0" indent="0">
              <a:buFont typeface="Arial" charset="0"/>
              <a:buNone/>
              <a:defRPr/>
            </a:pPr>
            <a:r>
              <a:rPr lang="bg-BG" dirty="0">
                <a:solidFill>
                  <a:prstClr val="black"/>
                </a:solidFill>
              </a:rPr>
              <a:t>Отворен характер и гъвкавост на процеса на разширяване и подобряване на условията за провеждане на младежки инициативи.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320479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bg-BG" altLang="bg-BG" b="1" dirty="0" smtClean="0">
                <a:cs typeface="Calibri" panose="020F0502020204030204" pitchFamily="34" charset="0"/>
              </a:rPr>
              <a:t>1.1. </a:t>
            </a:r>
            <a:r>
              <a:rPr lang="x-none" altLang="bg-BG" b="1" dirty="0" err="1" smtClean="0">
                <a:cs typeface="Calibri" panose="020F0502020204030204" pitchFamily="34" charset="0"/>
              </a:rPr>
              <a:t>Законови</a:t>
            </a:r>
            <a:r>
              <a:rPr lang="x-none" altLang="bg-BG" b="1" dirty="0" smtClean="0">
                <a:cs typeface="Calibri" panose="020F0502020204030204" pitchFamily="34" charset="0"/>
              </a:rPr>
              <a:t> </a:t>
            </a:r>
            <a:r>
              <a:rPr lang="x-none" altLang="bg-BG" b="1" dirty="0" err="1" smtClean="0">
                <a:cs typeface="Calibri" panose="020F0502020204030204" pitchFamily="34" charset="0"/>
              </a:rPr>
              <a:t>предпоставки</a:t>
            </a:r>
            <a:endParaRPr lang="bg-BG" altLang="bg-BG" sz="2800" dirty="0" smtClean="0">
              <a:cs typeface="Calibri" panose="020F0502020204030204" pitchFamily="34" charset="0"/>
            </a:endParaRPr>
          </a:p>
          <a:p>
            <a:pPr marL="0" indent="0" algn="just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bg-BG" altLang="bg-BG" sz="2400" i="1" dirty="0" smtClean="0">
                <a:cs typeface="Calibri" panose="020F0502020204030204" pitchFamily="34" charset="0"/>
              </a:rPr>
              <a:t>Промени в Кодекса на труда </a:t>
            </a:r>
            <a:r>
              <a:rPr lang="bg-BG" altLang="bg-BG" sz="2400" dirty="0" smtClean="0">
                <a:cs typeface="Calibri" panose="020F0502020204030204" pitchFamily="34" charset="0"/>
              </a:rPr>
              <a:t>( договорът за чиракуване е типичен срочен договор за работа по трудово правоотношение, трудов договор с условие за стажуване – чл.233/б от КТ) и ЗНЗ (периодът на субсидирана заетост се удължава от 12 на 18 мес.); насърчения за териториална мобилност включително младежи от специализирани институции или ползващи социални услуги в общността от </a:t>
            </a:r>
            <a:r>
              <a:rPr lang="bg-BG" altLang="bg-BG" sz="2400" dirty="0" err="1" smtClean="0">
                <a:cs typeface="Calibri" panose="020F0502020204030204" pitchFamily="34" charset="0"/>
              </a:rPr>
              <a:t>резидентен</a:t>
            </a:r>
            <a:r>
              <a:rPr lang="bg-BG" altLang="bg-BG" sz="2400" dirty="0" smtClean="0">
                <a:cs typeface="Calibri" panose="020F0502020204030204" pitchFamily="34" charset="0"/>
              </a:rPr>
              <a:t> тип (2016 г. ); </a:t>
            </a:r>
            <a:r>
              <a:rPr lang="bg-BG" altLang="bg-BG" sz="2400" i="1" dirty="0" smtClean="0">
                <a:cs typeface="Calibri" panose="020F0502020204030204" pitchFamily="34" charset="0"/>
              </a:rPr>
              <a:t>Закон за </a:t>
            </a:r>
            <a:r>
              <a:rPr lang="bg-BG" altLang="bg-BG" sz="2400" i="1" dirty="0" err="1" smtClean="0">
                <a:cs typeface="Calibri" panose="020F0502020204030204" pitchFamily="34" charset="0"/>
              </a:rPr>
              <a:t>предучилишно</a:t>
            </a:r>
            <a:r>
              <a:rPr lang="bg-BG" altLang="bg-BG" sz="2400" i="1" dirty="0" smtClean="0">
                <a:cs typeface="Calibri" panose="020F0502020204030204" pitchFamily="34" charset="0"/>
              </a:rPr>
              <a:t> и училищно образование (2016 г.)</a:t>
            </a:r>
            <a:r>
              <a:rPr lang="bg-BG" altLang="bg-BG" sz="2400" dirty="0" smtClean="0">
                <a:cs typeface="Calibri" panose="020F0502020204030204" pitchFamily="34" charset="0"/>
              </a:rPr>
              <a:t>; </a:t>
            </a:r>
            <a:r>
              <a:rPr lang="bg-BG" altLang="bg-BG" sz="2400" i="1" dirty="0" smtClean="0">
                <a:cs typeface="Calibri" panose="020F0502020204030204" pitchFamily="34" charset="0"/>
              </a:rPr>
              <a:t>Промени в закона за професионалното образование и обучение за въвеждане на </a:t>
            </a:r>
            <a:r>
              <a:rPr lang="bg-BG" altLang="bg-BG" sz="2400" i="1" dirty="0" err="1" smtClean="0">
                <a:cs typeface="Calibri" panose="020F0502020204030204" pitchFamily="34" charset="0"/>
              </a:rPr>
              <a:t>дуална</a:t>
            </a:r>
            <a:r>
              <a:rPr lang="bg-BG" altLang="bg-BG" sz="2400" i="1" dirty="0" smtClean="0">
                <a:cs typeface="Calibri" panose="020F0502020204030204" pitchFamily="34" charset="0"/>
              </a:rPr>
              <a:t> система за обучение</a:t>
            </a:r>
            <a:r>
              <a:rPr lang="bg-BG" altLang="bg-BG" sz="2400" dirty="0" smtClean="0">
                <a:cs typeface="Calibri" panose="020F0502020204030204" pitchFamily="34" charset="0"/>
              </a:rPr>
              <a:t>  и други.</a:t>
            </a:r>
            <a:endParaRPr lang="bg-BG" altLang="bg-BG" sz="2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bg-BG" altLang="bg-BG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809997" y="2204864"/>
            <a:ext cx="7524003" cy="4653136"/>
          </a:xfrm>
        </p:spPr>
        <p:txBody>
          <a:bodyPr>
            <a:normAutofit lnSpcReduction="10000"/>
          </a:bodyPr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bg-BG" altLang="bg-BG" b="1" dirty="0" smtClean="0"/>
              <a:t>			1.2. Административни </a:t>
            </a:r>
            <a:endParaRPr lang="bg-BG" altLang="bg-BG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bg-BG" sz="2600" b="1" dirty="0" err="1" smtClean="0"/>
              <a:t>Координационен</a:t>
            </a:r>
            <a:r>
              <a:rPr lang="en-GB" altLang="bg-BG" sz="2600" b="1" dirty="0" smtClean="0"/>
              <a:t> </a:t>
            </a:r>
            <a:r>
              <a:rPr lang="en-GB" altLang="bg-BG" sz="2600" b="1" dirty="0" err="1" smtClean="0"/>
              <a:t>съвет</a:t>
            </a:r>
            <a:r>
              <a:rPr lang="en-GB" altLang="bg-BG" sz="2600" b="1" dirty="0" smtClean="0"/>
              <a:t> (KC): </a:t>
            </a:r>
            <a:r>
              <a:rPr lang="bg-BG" altLang="bg-BG" sz="2600" dirty="0" smtClean="0"/>
              <a:t>за изпълнение и мониторинг на МГ при прилагане на партньорски подход. В него членуват </a:t>
            </a:r>
            <a:r>
              <a:rPr lang="bg-BG" altLang="bg-BG" sz="2600" i="1" dirty="0" smtClean="0"/>
              <a:t>представители на основни институции и организации, ангажирани с младежката политика в страната</a:t>
            </a:r>
            <a:r>
              <a:rPr lang="bg-BG" altLang="bg-BG" sz="2600" dirty="0" smtClean="0"/>
              <a:t>. Функциите, с които е натоварен Съвета обслужват изпълнението и мониторинга на МГ, с оглед представяне на напредъка и в ЕК. Към Координационния съвет се създават и работни групи на експертно ниво.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bg-BG" altLang="bg-BG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809997" y="2348880"/>
            <a:ext cx="7524003" cy="4248472"/>
          </a:xfrm>
        </p:spPr>
        <p:txBody>
          <a:bodyPr>
            <a:normAutofit lnSpcReduction="10000"/>
          </a:bodyPr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bg-BG" altLang="en-US" b="1" dirty="0" smtClean="0"/>
              <a:t>			1.2. Административни </a:t>
            </a:r>
            <a:endParaRPr lang="bg-BG" alt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400" b="1" dirty="0" smtClean="0">
                <a:solidFill>
                  <a:srgbClr val="000000"/>
                </a:solidFill>
              </a:rPr>
              <a:t>МТСП</a:t>
            </a:r>
            <a:r>
              <a:rPr lang="bg-BG" altLang="en-US" sz="2400" b="1" dirty="0" smtClean="0">
                <a:solidFill>
                  <a:srgbClr val="000000"/>
                </a:solidFill>
              </a:rPr>
              <a:t> и </a:t>
            </a:r>
            <a:r>
              <a:rPr lang="en-GB" altLang="en-US" sz="2400" b="1" dirty="0" err="1" smtClean="0">
                <a:solidFill>
                  <a:srgbClr val="000000"/>
                </a:solidFill>
              </a:rPr>
              <a:t>Агенцията</a:t>
            </a:r>
            <a:r>
              <a:rPr lang="en-GB" altLang="en-US" sz="2400" b="1" dirty="0" smtClean="0">
                <a:solidFill>
                  <a:srgbClr val="000000"/>
                </a:solidFill>
              </a:rPr>
              <a:t> </a:t>
            </a:r>
            <a:r>
              <a:rPr lang="en-GB" altLang="en-US" sz="2400" b="1" dirty="0" err="1" smtClean="0">
                <a:solidFill>
                  <a:srgbClr val="000000"/>
                </a:solidFill>
              </a:rPr>
              <a:t>по</a:t>
            </a:r>
            <a:r>
              <a:rPr lang="en-GB" altLang="en-US" sz="2400" b="1" dirty="0" smtClean="0">
                <a:solidFill>
                  <a:srgbClr val="000000"/>
                </a:solidFill>
              </a:rPr>
              <a:t> </a:t>
            </a:r>
            <a:r>
              <a:rPr lang="en-GB" altLang="en-US" sz="2400" b="1" dirty="0" err="1" smtClean="0">
                <a:solidFill>
                  <a:srgbClr val="000000"/>
                </a:solidFill>
              </a:rPr>
              <a:t>заетостта</a:t>
            </a:r>
            <a:r>
              <a:rPr lang="en-GB" altLang="en-US" sz="2400" b="1" dirty="0" smtClean="0">
                <a:solidFill>
                  <a:srgbClr val="000000"/>
                </a:solidFill>
              </a:rPr>
              <a:t> (АЗ)</a:t>
            </a:r>
            <a:endParaRPr lang="bg-BG" altLang="en-US" sz="2400" dirty="0" smtClean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bg-BG" altLang="en-US" sz="2400" dirty="0" smtClean="0">
                <a:solidFill>
                  <a:srgbClr val="000000"/>
                </a:solidFill>
              </a:rPr>
              <a:t>Цялостната организация на работата на Координационния съвет (2014), както и по реализирането на Националния план за изпълнение на европейската гаранция за младежта (НПИЕГМ) се осъществява от МТСП.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bg-BG" altLang="en-US" sz="2400" b="1" dirty="0" smtClean="0">
                <a:solidFill>
                  <a:srgbClr val="000000"/>
                </a:solidFill>
              </a:rPr>
              <a:t>АЗ с Дирекции „Бюро по труда“ </a:t>
            </a:r>
            <a:r>
              <a:rPr lang="bg-BG" altLang="en-US" sz="2400" dirty="0" smtClean="0">
                <a:solidFill>
                  <a:srgbClr val="000000"/>
                </a:solidFill>
              </a:rPr>
              <a:t>организират дейността на  трудовата администрация за активиране и интегриране на младежи на пазара на труда.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bg-BG" altLang="en-US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67544" y="2302856"/>
            <a:ext cx="8229600" cy="4536505"/>
          </a:xfrm>
        </p:spPr>
        <p:txBody>
          <a:bodyPr>
            <a:normAutofit fontScale="92500" lnSpcReduction="20000"/>
          </a:bodyPr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bg-BG" altLang="bg-BG" b="1" dirty="0" smtClean="0">
                <a:solidFill>
                  <a:srgbClr val="000000"/>
                </a:solidFill>
              </a:rPr>
              <a:t>1.2.Административни </a:t>
            </a:r>
            <a:endParaRPr lang="bg-BG" altLang="bg-BG" dirty="0" smtClean="0">
              <a:solidFill>
                <a:srgbClr val="000000"/>
              </a:solidFill>
            </a:endParaRPr>
          </a:p>
          <a:p>
            <a:pPr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bg-BG" altLang="bg-BG" sz="2800" b="1" dirty="0" smtClean="0">
                <a:cs typeface="Calibri" panose="020F0502020204030204" pitchFamily="34" charset="0"/>
              </a:rPr>
              <a:t>Министерството на образованието и науката (МОН): </a:t>
            </a:r>
            <a:r>
              <a:rPr lang="bg-BG" altLang="bg-BG" sz="2000" dirty="0" smtClean="0">
                <a:cs typeface="Calibri" panose="020F0502020204030204" pitchFamily="34" charset="0"/>
              </a:rPr>
              <a:t>осигурява достъп и качество на образованието и обучението, за превенция на ранното отпадане от образователната система, както и за връщането на младежите в нея.</a:t>
            </a:r>
            <a:endParaRPr lang="bg-BG" altLang="bg-BG" sz="2000" dirty="0" smtClean="0"/>
          </a:p>
          <a:p>
            <a:pPr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bg-BG" altLang="bg-BG" sz="2800" b="1" dirty="0" smtClean="0">
                <a:cs typeface="Calibri" panose="020F0502020204030204" pitchFamily="34" charset="0"/>
              </a:rPr>
              <a:t>Министерството на младежта и спорта (ММС) </a:t>
            </a:r>
            <a:endParaRPr lang="bg-BG" altLang="bg-BG" sz="2800" dirty="0" smtClean="0"/>
          </a:p>
          <a:p>
            <a:pPr algn="just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bg-BG" altLang="bg-BG" sz="2000" dirty="0" smtClean="0">
                <a:cs typeface="Calibri" panose="020F0502020204030204" pitchFamily="34" charset="0"/>
              </a:rPr>
              <a:t>Чрез дейността на Младежки информационно консултантски центрове (МИКЦ) в страната. </a:t>
            </a:r>
            <a:endParaRPr lang="bg-BG" altLang="bg-BG" sz="2000" dirty="0" smtClean="0"/>
          </a:p>
          <a:p>
            <a:pPr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bg-BG" altLang="bg-BG" sz="2800" b="1" dirty="0" smtClean="0">
                <a:cs typeface="Calibri" panose="020F0502020204030204" pitchFamily="34" charset="0"/>
              </a:rPr>
              <a:t>Социални партньори; Неправителствени и други организации с идеална цел</a:t>
            </a:r>
            <a:r>
              <a:rPr lang="bg-BG" altLang="bg-BG" sz="2000" dirty="0" smtClean="0">
                <a:cs typeface="Calibri" panose="020F0502020204030204" pitchFamily="34" charset="0"/>
              </a:rPr>
              <a:t> и функциониращи в полза на подрастващи и младежи. 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bg-BG" altLang="bg-BG" b="1" dirty="0" smtClean="0">
              <a:solidFill>
                <a:srgbClr val="00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107504" y="2060848"/>
            <a:ext cx="8928992" cy="4680520"/>
          </a:xfrm>
        </p:spPr>
        <p:txBody>
          <a:bodyPr>
            <a:normAutofit fontScale="92500" lnSpcReduction="10000"/>
          </a:bodyPr>
          <a:lstStyle/>
          <a:p>
            <a:pPr marL="0" lvl="1" indent="0">
              <a:buFont typeface="Arial" charset="0"/>
              <a:buNone/>
              <a:defRPr/>
            </a:pPr>
            <a:r>
              <a:rPr lang="bg-BG" altLang="bg-BG" b="1" dirty="0" smtClean="0"/>
              <a:t>					1.3. Организационни </a:t>
            </a:r>
            <a:endParaRPr lang="bg-BG" altLang="bg-BG" sz="2400" dirty="0" smtClean="0"/>
          </a:p>
          <a:p>
            <a:pPr algn="just">
              <a:spcAft>
                <a:spcPts val="600"/>
              </a:spcAft>
              <a:buFont typeface="Arial" charset="0"/>
              <a:buChar char="•"/>
              <a:defRPr/>
            </a:pPr>
            <a:r>
              <a:rPr lang="bg-BG" altLang="bg-BG" sz="1800" dirty="0" smtClean="0">
                <a:cs typeface="Calibri" pitchFamily="34" charset="0"/>
              </a:rPr>
              <a:t>АЗ чрез териториалните си поделения - дирекции „Бюро по труда“ инициира, сключи и изпълнява </a:t>
            </a:r>
            <a:r>
              <a:rPr lang="bg-BG" altLang="bg-BG" sz="1800" b="1" dirty="0" smtClean="0">
                <a:cs typeface="Calibri" pitchFamily="34" charset="0"/>
              </a:rPr>
              <a:t>107 споразумения за сътрудничество с (всички) общински администрации  за  изпълнение на Националното рамково споразумение за реализация на НПИЕГМ.</a:t>
            </a:r>
            <a:r>
              <a:rPr lang="bg-BG" altLang="bg-BG" sz="1800" dirty="0" smtClean="0">
                <a:cs typeface="Calibri" pitchFamily="34" charset="0"/>
              </a:rPr>
              <a:t> </a:t>
            </a:r>
            <a:endParaRPr lang="bg-BG" altLang="bg-BG" sz="1800" dirty="0" smtClean="0"/>
          </a:p>
          <a:p>
            <a:pPr marL="0" indent="0" algn="just">
              <a:spcAft>
                <a:spcPts val="600"/>
              </a:spcAft>
              <a:buFont typeface="Arial" charset="0"/>
              <a:buNone/>
              <a:defRPr/>
            </a:pPr>
            <a:r>
              <a:rPr lang="bg-BG" altLang="bg-BG" sz="1800" b="1" dirty="0" smtClean="0">
                <a:cs typeface="Calibri" pitchFamily="34" charset="0"/>
              </a:rPr>
              <a:t>Общините, </a:t>
            </a:r>
            <a:r>
              <a:rPr lang="bg-BG" altLang="bg-BG" sz="1800" dirty="0" smtClean="0">
                <a:cs typeface="Calibri" pitchFamily="34" charset="0"/>
              </a:rPr>
              <a:t>чрез назначените в тях младежки медиатори, изпълняват основната функция по </a:t>
            </a:r>
            <a:r>
              <a:rPr lang="bg-BG" altLang="bg-BG" sz="1800" i="1" dirty="0" smtClean="0">
                <a:cs typeface="Calibri" pitchFamily="34" charset="0"/>
              </a:rPr>
              <a:t>координиране на  дейността за идентифициране и мотивиране на NEETs, които не работят, не учат и за регистрирането им в ДБТ</a:t>
            </a:r>
            <a:r>
              <a:rPr lang="bg-BG" altLang="bg-BG" sz="1800" dirty="0" smtClean="0">
                <a:cs typeface="Calibri" pitchFamily="34" charset="0"/>
              </a:rPr>
              <a:t>; информиране, консултиране, специализирани борси, организиране на срещи с работодатели. </a:t>
            </a:r>
            <a:endParaRPr lang="bg-BG" altLang="bg-BG" sz="1800" dirty="0" smtClean="0"/>
          </a:p>
          <a:p>
            <a:pPr algn="just">
              <a:spcAft>
                <a:spcPts val="600"/>
              </a:spcAft>
              <a:buFont typeface="Arial" charset="0"/>
              <a:buChar char="•"/>
              <a:defRPr/>
            </a:pPr>
            <a:r>
              <a:rPr lang="bg-BG" altLang="bg-BG" sz="1800" b="1" dirty="0" smtClean="0">
                <a:cs typeface="Calibri" pitchFamily="34" charset="0"/>
              </a:rPr>
              <a:t>Висшите училища (ВУ): </a:t>
            </a:r>
            <a:r>
              <a:rPr lang="bg-BG" altLang="bg-BG" sz="1800" dirty="0" smtClean="0">
                <a:cs typeface="Calibri" pitchFamily="34" charset="0"/>
              </a:rPr>
              <a:t>37 споразумения за съвместна дейност между АЗ и висшите училища (ВУ): съвместните инициативи за осигуряване на достъп на студентите до информация за подходяща трудова реализация и търсенето на заетост чрез бюрата по труда. </a:t>
            </a:r>
            <a:endParaRPr lang="bg-BG" altLang="bg-BG" sz="1800" dirty="0" smtClean="0"/>
          </a:p>
          <a:p>
            <a:pPr algn="just">
              <a:spcAft>
                <a:spcPts val="600"/>
              </a:spcAft>
              <a:buFont typeface="Arial" charset="0"/>
              <a:buChar char="•"/>
              <a:defRPr/>
            </a:pPr>
            <a:r>
              <a:rPr lang="bg-BG" altLang="bg-BG" sz="1800" b="1" dirty="0" smtClean="0">
                <a:cs typeface="Calibri" pitchFamily="34" charset="0"/>
              </a:rPr>
              <a:t>Рамковото споразумение (17.12.2015 г. ) за обмен на информация между МОН, МТСП, НАПОО и АЗ. </a:t>
            </a:r>
            <a:endParaRPr lang="bg-BG" altLang="bg-BG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96855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  <a:defRPr/>
            </a:pPr>
            <a:r>
              <a:rPr lang="bg-BG" b="1" dirty="0"/>
              <a:t>	</a:t>
            </a:r>
            <a:r>
              <a:rPr lang="bg-BG" b="1" dirty="0" smtClean="0"/>
              <a:t>			</a:t>
            </a:r>
            <a:r>
              <a:rPr lang="bg-BG" sz="2100" b="1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bg-BG" sz="2100" b="1" dirty="0">
                <a:solidFill>
                  <a:schemeClr val="bg2">
                    <a:lumMod val="50000"/>
                  </a:schemeClr>
                </a:solidFill>
              </a:rPr>
              <a:t>. И</a:t>
            </a:r>
            <a:r>
              <a:rPr lang="en-GB" sz="2100" b="1" dirty="0" err="1">
                <a:solidFill>
                  <a:schemeClr val="bg2">
                    <a:lumMod val="50000"/>
                  </a:schemeClr>
                </a:solidFill>
              </a:rPr>
              <a:t>зпълнение</a:t>
            </a:r>
            <a:r>
              <a:rPr lang="bg-BG" sz="2100" b="1" dirty="0">
                <a:solidFill>
                  <a:schemeClr val="bg2">
                    <a:lumMod val="50000"/>
                  </a:schemeClr>
                </a:solidFill>
              </a:rPr>
              <a:t> и резултати : </a:t>
            </a:r>
          </a:p>
          <a:p>
            <a:pPr marL="0" indent="0">
              <a:buFont typeface="Arial" charset="0"/>
              <a:buNone/>
              <a:defRPr/>
            </a:pPr>
            <a:r>
              <a:rPr lang="bg-BG" sz="2000" b="1" dirty="0" smtClean="0">
                <a:cs typeface="Times New Roman" panose="02020603050405020304" pitchFamily="18" charset="0"/>
              </a:rPr>
              <a:t>Предприети действия в отговор </a:t>
            </a:r>
            <a:r>
              <a:rPr lang="bg-BG" sz="2000" b="1" dirty="0">
                <a:cs typeface="Times New Roman" panose="02020603050405020304" pitchFamily="18" charset="0"/>
              </a:rPr>
              <a:t>на </a:t>
            </a:r>
            <a:r>
              <a:rPr lang="ru-RU" sz="2000" b="1" dirty="0" smtClean="0">
                <a:cs typeface="Times New Roman" panose="02020603050405020304" pitchFamily="18" charset="0"/>
              </a:rPr>
              <a:t>ПРЕПОРЪКА НА СЪВЕТА от 22 април 2013 година за създаване на гаранция за младежта (2013/C 120/01) </a:t>
            </a:r>
            <a:r>
              <a:rPr lang="bg-BG" sz="2000" b="1" dirty="0" smtClean="0">
                <a:cs typeface="Times New Roman" panose="02020603050405020304" pitchFamily="18" charset="0"/>
              </a:rPr>
              <a:t>:  </a:t>
            </a:r>
          </a:p>
          <a:p>
            <a:pPr>
              <a:buFont typeface="Arial" charset="0"/>
              <a:buChar char="•"/>
              <a:defRPr/>
            </a:pPr>
            <a:r>
              <a:rPr lang="ru-RU" sz="2400" dirty="0"/>
              <a:t>Използване на специализирана трудовата медиация </a:t>
            </a:r>
            <a:r>
              <a:rPr lang="ru-RU" sz="2400" dirty="0" smtClean="0"/>
              <a:t>(посредничество) за </a:t>
            </a:r>
            <a:r>
              <a:rPr lang="ru-RU" sz="2400" dirty="0"/>
              <a:t>младежите като рискова група на </a:t>
            </a:r>
            <a:r>
              <a:rPr lang="ru-RU" sz="2400" dirty="0" smtClean="0"/>
              <a:t>ПТ;</a:t>
            </a:r>
            <a:endParaRPr lang="bg-BG" sz="2400" dirty="0">
              <a:cs typeface="Times New Roman" panose="02020603050405020304" pitchFamily="18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bg-BG" sz="2400" dirty="0" smtClean="0">
                <a:cs typeface="Times New Roman" panose="02020603050405020304" pitchFamily="18" charset="0"/>
              </a:rPr>
              <a:t>Прилагане на допълващи се програми и мерки за работа по превенция, активизиране и включване в заетост на младежите, финансирани от  Държавния бюджет (ДБ), от Европейския социалния фонд (ЕСФ) и от средства на Инициативата за младежка заетост на ЕК; </a:t>
            </a:r>
          </a:p>
          <a:p>
            <a:pPr>
              <a:buFont typeface="Arial" charset="0"/>
              <a:buChar char="•"/>
              <a:defRPr/>
            </a:pPr>
            <a:r>
              <a:rPr lang="bg-BG" sz="2400" dirty="0" smtClean="0">
                <a:cs typeface="Times New Roman" panose="02020603050405020304" pitchFamily="18" charset="0"/>
              </a:rPr>
              <a:t>Въведена е работеща система за мониторинг и оценка, на резултатите и насоки за </a:t>
            </a:r>
            <a:r>
              <a:rPr lang="bg-BG" sz="2400" i="1" dirty="0" smtClean="0">
                <a:cs typeface="Times New Roman" panose="02020603050405020304" pitchFamily="18" charset="0"/>
              </a:rPr>
              <a:t>подобряване на качеството на услугите за младежи в рамките на </a:t>
            </a:r>
            <a:r>
              <a:rPr lang="bg-BG" sz="2400" dirty="0" smtClean="0">
                <a:cs typeface="Times New Roman" panose="02020603050405020304" pitchFamily="18" charset="0"/>
              </a:rPr>
              <a:t>МГ</a:t>
            </a:r>
            <a:r>
              <a:rPr lang="bg-BG" sz="2400" dirty="0">
                <a:cs typeface="Times New Roman" panose="02020603050405020304" pitchFamily="18" charset="0"/>
              </a:rPr>
              <a:t> </a:t>
            </a:r>
            <a:r>
              <a:rPr lang="bg-BG" sz="2400" dirty="0" smtClean="0">
                <a:cs typeface="Times New Roman" panose="02020603050405020304" pitchFamily="18" charset="0"/>
              </a:rPr>
              <a:t>и на предлаганите работни места. </a:t>
            </a:r>
          </a:p>
          <a:p>
            <a:pPr marL="0" indent="0">
              <a:buFont typeface="Arial" charset="0"/>
              <a:buNone/>
              <a:defRPr/>
            </a:pPr>
            <a:endParaRPr lang="bg-BG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54052" y="620688"/>
            <a:ext cx="5544616" cy="777875"/>
          </a:xfrm>
        </p:spPr>
        <p:txBody>
          <a:bodyPr/>
          <a:lstStyle/>
          <a:p>
            <a:pPr algn="ctr"/>
            <a:r>
              <a:rPr lang="bg-BG" altLang="bg-BG" sz="3200" dirty="0" smtClean="0"/>
              <a:t>Европейска гаранция за </a:t>
            </a:r>
            <a:br>
              <a:rPr lang="bg-BG" altLang="bg-BG" sz="3200" dirty="0" smtClean="0"/>
            </a:br>
            <a:r>
              <a:rPr lang="bg-BG" altLang="bg-BG" sz="3200" dirty="0" smtClean="0"/>
              <a:t>младежта в България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Custom 3">
      <a:dk1>
        <a:srgbClr val="000000"/>
      </a:dk1>
      <a:lt1>
        <a:srgbClr val="000000"/>
      </a:lt1>
      <a:dk2>
        <a:srgbClr val="FBE6CE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2112</TotalTime>
  <Words>1078</Words>
  <Application>Microsoft Office PowerPoint</Application>
  <PresentationFormat>On-screen Show (4:3)</PresentationFormat>
  <Paragraphs>150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Quotable</vt:lpstr>
      <vt:lpstr>Европейска гаранция за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Европейска гаранция за  младежта в България </vt:lpstr>
      <vt:lpstr>БЛАГОДАРЯ ЗА ВНИМАНИЕТО!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Elka Dimitrova</cp:lastModifiedBy>
  <cp:revision>86</cp:revision>
  <dcterms:created xsi:type="dcterms:W3CDTF">2017-05-21T16:39:30Z</dcterms:created>
  <dcterms:modified xsi:type="dcterms:W3CDTF">2017-05-29T10:42:02Z</dcterms:modified>
</cp:coreProperties>
</file>