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  <p:sldMasterId id="2147483944" r:id="rId2"/>
  </p:sldMasterIdLst>
  <p:notesMasterIdLst>
    <p:notesMasterId r:id="rId28"/>
  </p:notesMasterIdLst>
  <p:handoutMasterIdLst>
    <p:handoutMasterId r:id="rId29"/>
  </p:handoutMasterIdLst>
  <p:sldIdLst>
    <p:sldId id="466" r:id="rId3"/>
    <p:sldId id="623" r:id="rId4"/>
    <p:sldId id="631" r:id="rId5"/>
    <p:sldId id="616" r:id="rId6"/>
    <p:sldId id="637" r:id="rId7"/>
    <p:sldId id="634" r:id="rId8"/>
    <p:sldId id="624" r:id="rId9"/>
    <p:sldId id="633" r:id="rId10"/>
    <p:sldId id="625" r:id="rId11"/>
    <p:sldId id="626" r:id="rId12"/>
    <p:sldId id="627" r:id="rId13"/>
    <p:sldId id="628" r:id="rId14"/>
    <p:sldId id="629" r:id="rId15"/>
    <p:sldId id="630" r:id="rId16"/>
    <p:sldId id="635" r:id="rId17"/>
    <p:sldId id="636" r:id="rId18"/>
    <p:sldId id="596" r:id="rId19"/>
    <p:sldId id="594" r:id="rId20"/>
    <p:sldId id="593" r:id="rId21"/>
    <p:sldId id="597" r:id="rId22"/>
    <p:sldId id="598" r:id="rId23"/>
    <p:sldId id="531" r:id="rId24"/>
    <p:sldId id="532" r:id="rId25"/>
    <p:sldId id="621" r:id="rId26"/>
    <p:sldId id="606" r:id="rId2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80">
          <p15:clr>
            <a:srgbClr val="A4A3A4"/>
          </p15:clr>
        </p15:guide>
        <p15:guide id="2" orient="horz" pos="2614">
          <p15:clr>
            <a:srgbClr val="A4A3A4"/>
          </p15:clr>
        </p15:guide>
        <p15:guide id="3" pos="2925">
          <p15:clr>
            <a:srgbClr val="A4A3A4"/>
          </p15:clr>
        </p15:guide>
        <p15:guide id="4" pos="249">
          <p15:clr>
            <a:srgbClr val="A4A3A4"/>
          </p15:clr>
        </p15:guide>
        <p15:guide id="5" pos="558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3D48"/>
    <a:srgbClr val="CC0000"/>
    <a:srgbClr val="333399"/>
    <a:srgbClr val="D4D4E2"/>
    <a:srgbClr val="FBDA15"/>
    <a:srgbClr val="FDF89D"/>
    <a:srgbClr val="FFFF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88" autoAdjust="0"/>
    <p:restoredTop sz="95915" autoAdjust="0"/>
  </p:normalViewPr>
  <p:slideViewPr>
    <p:cSldViewPr snapToObjects="1">
      <p:cViewPr varScale="1">
        <p:scale>
          <a:sx n="92" d="100"/>
          <a:sy n="92" d="100"/>
        </p:scale>
        <p:origin x="-1956" y="-102"/>
      </p:cViewPr>
      <p:guideLst>
        <p:guide orient="horz" pos="1480"/>
        <p:guide orient="horz" pos="2614"/>
        <p:guide pos="2925"/>
        <p:guide pos="249"/>
        <p:guide pos="55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>
        <p:scale>
          <a:sx n="66" d="100"/>
          <a:sy n="66" d="100"/>
        </p:scale>
        <p:origin x="-2352" y="-33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spp\EMT\DOCUMENT\LTC-Luis%20Temes\VARIOS\Argumentario\El%20mercado%20de%20trabajo%20en%20Espa&#241;a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\\sspp\EMT\DOCUMENT\LTC-Luis%20Temes\VARIOS\Argumentario\El%20mercado%20de%20trabajo%20en%20Espa&#241;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sspp\EMT\DOCUMENT\LTC-Luis%20Temes\VARIOS\Argumentario\El%20mercado%20de%20trabajo%20en%20Espa&#241;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16538476g\AppData\Roaming\Microsoft\Excel\Libro1%20(version%201).xlsb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16538476g\AppData\Local\Microsoft\Windows\INetCache\IE\5DLD0IGQ\lfsa_urgan.xls" TargetMode="External"/><Relationship Id="rId4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16538476g\AppData\Local\Microsoft\Windows\INetCache\IE\0OMZ296Q\lfsq_urgan.xls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NULL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chartUserShapes" Target="../drawings/drawing3.xml"/><Relationship Id="rId1" Type="http://schemas.openxmlformats.org/officeDocument/2006/relationships/oleObject" Target="NULL" TargetMode="External"/><Relationship Id="rId4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chartUserShapes" Target="../drawings/drawing4.xml"/><Relationship Id="rId1" Type="http://schemas.openxmlformats.org/officeDocument/2006/relationships/oleObject" Target="file:///\\sspp\EMT\DOCUMENT\AMM-Ana%20M&#170;%20Mazo\VARIOS\jovenes\ESLeaving%20JAF.xlsx" TargetMode="External"/><Relationship Id="rId4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\\sspp\EMT\DOCUMENT\LTC-Luis%20Temes\VARIOS\Argumentario\El%20mercado%20de%20trabajo%20en%20Espa&#241;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733704156827118E-2"/>
          <c:y val="9.1886479888840314E-2"/>
          <c:w val="0.89853253017702084"/>
          <c:h val="0.79929646325446302"/>
        </c:manualLayout>
      </c:layout>
      <c:barChart>
        <c:barDir val="col"/>
        <c:grouping val="clustered"/>
        <c:varyColors val="0"/>
        <c:ser>
          <c:idx val="0"/>
          <c:order val="1"/>
          <c:tx>
            <c:strRef>
              <c:f>'PIB empleo'!$B$3</c:f>
              <c:strCache>
                <c:ptCount val="1"/>
                <c:pt idx="0">
                  <c:v>GDP</c:v>
                </c:pt>
              </c:strCache>
            </c:strRef>
          </c:tx>
          <c:spPr>
            <a:solidFill>
              <a:schemeClr val="accent1"/>
            </a:solidFill>
            <a:ln>
              <a:noFill/>
              <a:prstDash val="solid"/>
            </a:ln>
          </c:spPr>
          <c:invertIfNegative val="0"/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strRef>
          </c:cat>
          <c:val>
            <c:numRef>
              <c:f>'PIB empleo'!$B$4:$B$75</c:f>
              <c:numCache>
                <c:formatCode>#,##0.0</c:formatCode>
                <c:ptCount val="41"/>
                <c:pt idx="0">
                  <c:v>4.0642999999999985</c:v>
                </c:pt>
                <c:pt idx="1">
                  <c:v>3.8267999999999986</c:v>
                </c:pt>
                <c:pt idx="2">
                  <c:v>3.6395</c:v>
                </c:pt>
                <c:pt idx="3">
                  <c:v>3.5537000000000001</c:v>
                </c:pt>
                <c:pt idx="4">
                  <c:v>2.9691999999999998</c:v>
                </c:pt>
                <c:pt idx="5">
                  <c:v>2.1959999999999997</c:v>
                </c:pt>
                <c:pt idx="6">
                  <c:v>0.61430000000000007</c:v>
                </c:pt>
                <c:pt idx="7">
                  <c:v>-1.2569999999999997</c:v>
                </c:pt>
                <c:pt idx="8">
                  <c:v>-3.2734999999999999</c:v>
                </c:pt>
                <c:pt idx="9">
                  <c:v>-4.2624999999999984</c:v>
                </c:pt>
                <c:pt idx="10">
                  <c:v>-3.8355999999999986</c:v>
                </c:pt>
                <c:pt idx="11">
                  <c:v>-2.9137999999999997</c:v>
                </c:pt>
                <c:pt idx="12">
                  <c:v>-1.0422283367165761</c:v>
                </c:pt>
                <c:pt idx="13">
                  <c:v>0.11399997798069703</c:v>
                </c:pt>
                <c:pt idx="14">
                  <c:v>0.46635235154030802</c:v>
                </c:pt>
                <c:pt idx="15">
                  <c:v>0.53094233473980501</c:v>
                </c:pt>
                <c:pt idx="16">
                  <c:v>-0.17227891957077199</c:v>
                </c:pt>
                <c:pt idx="17">
                  <c:v>-0.84217934901055003</c:v>
                </c:pt>
                <c:pt idx="18">
                  <c:v>-1.2326704128121828</c:v>
                </c:pt>
                <c:pt idx="19">
                  <c:v>-1.751300359253904</c:v>
                </c:pt>
                <c:pt idx="20">
                  <c:v>-2.299277286860828</c:v>
                </c:pt>
                <c:pt idx="21">
                  <c:v>-2.7491384681772653</c:v>
                </c:pt>
                <c:pt idx="22">
                  <c:v>-3.1173545892194743</c:v>
                </c:pt>
                <c:pt idx="23">
                  <c:v>-3.5625940843809762</c:v>
                </c:pt>
                <c:pt idx="24">
                  <c:v>-2.9747007686817293</c:v>
                </c:pt>
                <c:pt idx="25">
                  <c:v>-2.1190767709168061</c:v>
                </c:pt>
                <c:pt idx="26">
                  <c:v>-1.4744216357119477</c:v>
                </c:pt>
                <c:pt idx="27">
                  <c:v>-0.21610869349690603</c:v>
                </c:pt>
                <c:pt idx="28">
                  <c:v>0.57039794491622287</c:v>
                </c:pt>
                <c:pt idx="29">
                  <c:v>1.0441347651967881</c:v>
                </c:pt>
                <c:pt idx="30">
                  <c:v>1.7186589075799641</c:v>
                </c:pt>
                <c:pt idx="31">
                  <c:v>2.1817278574335304</c:v>
                </c:pt>
                <c:pt idx="32">
                  <c:v>2.7143620917564002</c:v>
                </c:pt>
                <c:pt idx="33">
                  <c:v>3.098358576461564</c:v>
                </c:pt>
                <c:pt idx="34">
                  <c:v>3.4480171400465034</c:v>
                </c:pt>
                <c:pt idx="35">
                  <c:v>3.550126923244036</c:v>
                </c:pt>
                <c:pt idx="36">
                  <c:v>3.3587476523091615</c:v>
                </c:pt>
                <c:pt idx="37">
                  <c:v>3.4145800861575575</c:v>
                </c:pt>
                <c:pt idx="38">
                  <c:v>3.1664772864637598</c:v>
                </c:pt>
                <c:pt idx="39">
                  <c:v>3.0088527400339302</c:v>
                </c:pt>
                <c:pt idx="40">
                  <c:v>3</c:v>
                </c:pt>
              </c:num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axId val="82573312"/>
        <c:axId val="60537024"/>
      </c:barChart>
      <c:lineChart>
        <c:grouping val="standard"/>
        <c:varyColors val="0"/>
        <c:ser>
          <c:idx val="2"/>
          <c:order val="0"/>
          <c:tx>
            <c:strRef>
              <c:f>'PIB empleo'!$C$3</c:f>
              <c:strCache>
                <c:ptCount val="1"/>
                <c:pt idx="0">
                  <c:v>Employment (LFS)</c:v>
                </c:pt>
              </c:strCache>
            </c:strRef>
          </c:tx>
          <c:spPr>
            <a:ln w="22225">
              <a:solidFill>
                <a:schemeClr val="accent3"/>
              </a:solidFill>
            </a:ln>
          </c:spPr>
          <c:marker>
            <c:symbol val="none"/>
          </c:marker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strRef>
          </c:cat>
          <c:val>
            <c:numRef>
              <c:f>'PIB empleo'!$C$4:$C$75</c:f>
              <c:numCache>
                <c:formatCode>0.0_ ;[Red]\-0.0\ </c:formatCode>
                <c:ptCount val="41"/>
                <c:pt idx="0">
                  <c:v>3.5196951742736773</c:v>
                </c:pt>
                <c:pt idx="1">
                  <c:v>3.4652818275050952</c:v>
                </c:pt>
                <c:pt idx="2">
                  <c:v>3.2969986561146807</c:v>
                </c:pt>
                <c:pt idx="3">
                  <c:v>2.587222832922337</c:v>
                </c:pt>
                <c:pt idx="4">
                  <c:v>1.739237695818431</c:v>
                </c:pt>
                <c:pt idx="5">
                  <c:v>0.3206856842995191</c:v>
                </c:pt>
                <c:pt idx="6">
                  <c:v>-0.94924205190474698</c:v>
                </c:pt>
                <c:pt idx="7">
                  <c:v>-3.1982005898281329</c:v>
                </c:pt>
                <c:pt idx="8">
                  <c:v>-6.4772065955383082</c:v>
                </c:pt>
                <c:pt idx="9">
                  <c:v>-7.2296567523453916</c:v>
                </c:pt>
                <c:pt idx="10">
                  <c:v>-7.0926815979451572</c:v>
                </c:pt>
                <c:pt idx="11">
                  <c:v>-5.8084396643281186</c:v>
                </c:pt>
                <c:pt idx="12">
                  <c:v>-3.2746676069776735</c:v>
                </c:pt>
                <c:pt idx="13">
                  <c:v>-2.1044992743106126</c:v>
                </c:pt>
                <c:pt idx="14">
                  <c:v>-1.4629497758974557</c:v>
                </c:pt>
                <c:pt idx="15">
                  <c:v>-1.1407910896540019</c:v>
                </c:pt>
                <c:pt idx="16">
                  <c:v>-1.2153606141672377</c:v>
                </c:pt>
                <c:pt idx="17">
                  <c:v>-0.68849294174741194</c:v>
                </c:pt>
                <c:pt idx="18">
                  <c:v>-1.7774589510600982</c:v>
                </c:pt>
                <c:pt idx="19">
                  <c:v>-2.7946602123706299</c:v>
                </c:pt>
                <c:pt idx="20">
                  <c:v>-3.5878260303263976</c:v>
                </c:pt>
                <c:pt idx="21">
                  <c:v>-4.6369885082160884</c:v>
                </c:pt>
                <c:pt idx="22">
                  <c:v>-4.4188374043117173</c:v>
                </c:pt>
                <c:pt idx="23">
                  <c:v>-4.4819038175508163</c:v>
                </c:pt>
                <c:pt idx="24">
                  <c:v>-4.1367625287783198</c:v>
                </c:pt>
                <c:pt idx="25">
                  <c:v>-3.3668384154067175</c:v>
                </c:pt>
                <c:pt idx="26">
                  <c:v>-2.4774022651505301</c:v>
                </c:pt>
                <c:pt idx="27">
                  <c:v>-1.1776647404177818</c:v>
                </c:pt>
                <c:pt idx="28">
                  <c:v>-0.46740496294819406</c:v>
                </c:pt>
                <c:pt idx="29">
                  <c:v>1.1211729193617974</c:v>
                </c:pt>
                <c:pt idx="30">
                  <c:v>1.5902495647127215</c:v>
                </c:pt>
                <c:pt idx="31">
                  <c:v>2.5322143890937934</c:v>
                </c:pt>
                <c:pt idx="32">
                  <c:v>2.9745259754816971</c:v>
                </c:pt>
                <c:pt idx="33">
                  <c:v>2.9591425113813159</c:v>
                </c:pt>
                <c:pt idx="34">
                  <c:v>3.1118601462522828</c:v>
                </c:pt>
                <c:pt idx="35">
                  <c:v>2.9887700565196984</c:v>
                </c:pt>
                <c:pt idx="36">
                  <c:v>3.2930769759607732</c:v>
                </c:pt>
                <c:pt idx="37">
                  <c:v>2.4319256709484307</c:v>
                </c:pt>
                <c:pt idx="38">
                  <c:v>2.6528226409658267</c:v>
                </c:pt>
                <c:pt idx="39">
                  <c:v>2.2874733339965312</c:v>
                </c:pt>
                <c:pt idx="40">
                  <c:v>2.2668278830367878</c:v>
                </c:pt>
              </c:num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numRef>
          </c:val>
          <c:smooth val="1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573312"/>
        <c:axId val="60537024"/>
      </c:lineChart>
      <c:lineChart>
        <c:grouping val="standard"/>
        <c:varyColors val="0"/>
        <c:ser>
          <c:idx val="1"/>
          <c:order val="2"/>
          <c:tx>
            <c:strRef>
              <c:f>'PIB empleo'!$D$3</c:f>
              <c:strCache>
                <c:ptCount val="1"/>
                <c:pt idx="0">
                  <c:v>Unemployment (right scale)</c:v>
                </c:pt>
              </c:strCache>
            </c:strRef>
          </c:tx>
          <c:spPr>
            <a:ln w="22225">
              <a:solidFill>
                <a:schemeClr val="accent2"/>
              </a:solidFill>
            </a:ln>
          </c:spPr>
          <c:marker>
            <c:symbol val="none"/>
          </c:marker>
          <c:cat>
            <c:strRef>
              <c:f>'PIB empleo'!$A$4:$A$75</c:f>
              <c:strCache>
                <c:ptCount val="41"/>
                <c:pt idx="0">
                  <c:v>2007T1</c:v>
                </c:pt>
                <c:pt idx="1">
                  <c:v>2007T2</c:v>
                </c:pt>
                <c:pt idx="2">
                  <c:v>2007T3</c:v>
                </c:pt>
                <c:pt idx="3">
                  <c:v>2007T4</c:v>
                </c:pt>
                <c:pt idx="4">
                  <c:v>2008T1</c:v>
                </c:pt>
                <c:pt idx="5">
                  <c:v>2008T2</c:v>
                </c:pt>
                <c:pt idx="6">
                  <c:v>2008T3</c:v>
                </c:pt>
                <c:pt idx="7">
                  <c:v>2008T4</c:v>
                </c:pt>
                <c:pt idx="8">
                  <c:v>2009T1</c:v>
                </c:pt>
                <c:pt idx="9">
                  <c:v>2009T2</c:v>
                </c:pt>
                <c:pt idx="10">
                  <c:v>2009T3</c:v>
                </c:pt>
                <c:pt idx="11">
                  <c:v>2009T4</c:v>
                </c:pt>
                <c:pt idx="12">
                  <c:v>2010T1</c:v>
                </c:pt>
                <c:pt idx="13">
                  <c:v>2010T2</c:v>
                </c:pt>
                <c:pt idx="14">
                  <c:v>2010T3</c:v>
                </c:pt>
                <c:pt idx="15">
                  <c:v>2010T4</c:v>
                </c:pt>
                <c:pt idx="16">
                  <c:v>2011T1</c:v>
                </c:pt>
                <c:pt idx="17">
                  <c:v>2011T2</c:v>
                </c:pt>
                <c:pt idx="18">
                  <c:v>2011T3</c:v>
                </c:pt>
                <c:pt idx="19">
                  <c:v>2011T4</c:v>
                </c:pt>
                <c:pt idx="20">
                  <c:v>2012T1</c:v>
                </c:pt>
                <c:pt idx="21">
                  <c:v>2012T2</c:v>
                </c:pt>
                <c:pt idx="22">
                  <c:v>2012T3</c:v>
                </c:pt>
                <c:pt idx="23">
                  <c:v>2012T4</c:v>
                </c:pt>
                <c:pt idx="24">
                  <c:v>2013T1</c:v>
                </c:pt>
                <c:pt idx="25">
                  <c:v>2013T2</c:v>
                </c:pt>
                <c:pt idx="26">
                  <c:v>2013T3</c:v>
                </c:pt>
                <c:pt idx="27">
                  <c:v>2013T4</c:v>
                </c:pt>
                <c:pt idx="28">
                  <c:v>2014T1</c:v>
                </c:pt>
                <c:pt idx="29">
                  <c:v>2014T2</c:v>
                </c:pt>
                <c:pt idx="30">
                  <c:v>2014T3</c:v>
                </c:pt>
                <c:pt idx="31">
                  <c:v>2014T4</c:v>
                </c:pt>
                <c:pt idx="32">
                  <c:v>2015T1</c:v>
                </c:pt>
                <c:pt idx="33">
                  <c:v>2015T2</c:v>
                </c:pt>
                <c:pt idx="34">
                  <c:v>2015T3</c:v>
                </c:pt>
                <c:pt idx="35">
                  <c:v>2015T4</c:v>
                </c:pt>
                <c:pt idx="36">
                  <c:v>2016T1</c:v>
                </c:pt>
                <c:pt idx="37">
                  <c:v>2016T2</c:v>
                </c:pt>
                <c:pt idx="38">
                  <c:v>2016T3</c:v>
                </c:pt>
                <c:pt idx="39">
                  <c:v>2016T4</c:v>
                </c:pt>
                <c:pt idx="40">
                  <c:v>2017T1</c:v>
                </c:pt>
              </c:str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strRef>
          </c:cat>
          <c:val>
            <c:numRef>
              <c:f>'PIB empleo'!$D$4:$D$75</c:f>
              <c:numCache>
                <c:formatCode>0.0</c:formatCode>
                <c:ptCount val="41"/>
                <c:pt idx="0">
                  <c:v>-4.0971793288037759</c:v>
                </c:pt>
                <c:pt idx="1">
                  <c:v>-3.3362407326646335</c:v>
                </c:pt>
                <c:pt idx="2">
                  <c:v>2.2242345350614006</c:v>
                </c:pt>
                <c:pt idx="3">
                  <c:v>6.7384852149060066</c:v>
                </c:pt>
                <c:pt idx="4">
                  <c:v>17.56655216831259</c:v>
                </c:pt>
                <c:pt idx="5">
                  <c:v>34.542070832393399</c:v>
                </c:pt>
                <c:pt idx="6">
                  <c:v>43.987376813198978</c:v>
                </c:pt>
                <c:pt idx="7">
                  <c:v>65.128733264675589</c:v>
                </c:pt>
                <c:pt idx="8">
                  <c:v>83.437571330746408</c:v>
                </c:pt>
                <c:pt idx="9">
                  <c:v>73.517206689860501</c:v>
                </c:pt>
                <c:pt idx="10">
                  <c:v>58.472718883377553</c:v>
                </c:pt>
                <c:pt idx="11">
                  <c:v>35.18148933516273</c:v>
                </c:pt>
                <c:pt idx="12">
                  <c:v>14.919615748345041</c:v>
                </c:pt>
                <c:pt idx="13">
                  <c:v>12.457725384095077</c:v>
                </c:pt>
                <c:pt idx="14">
                  <c:v>11.258310282913566</c:v>
                </c:pt>
                <c:pt idx="15">
                  <c:v>8.4705882352941195</c:v>
                </c:pt>
                <c:pt idx="16">
                  <c:v>6.5725361110509493</c:v>
                </c:pt>
                <c:pt idx="17">
                  <c:v>4.0577406397009668</c:v>
                </c:pt>
                <c:pt idx="18">
                  <c:v>8.9981244820517166</c:v>
                </c:pt>
                <c:pt idx="19">
                  <c:v>12.443111734932598</c:v>
                </c:pt>
                <c:pt idx="20">
                  <c:v>15.173128505242619</c:v>
                </c:pt>
                <c:pt idx="21">
                  <c:v>18.306428306015455</c:v>
                </c:pt>
                <c:pt idx="22">
                  <c:v>16.530612244897945</c:v>
                </c:pt>
                <c:pt idx="23">
                  <c:v>13.876647816465884</c:v>
                </c:pt>
                <c:pt idx="24">
                  <c:v>10.767656451242992</c:v>
                </c:pt>
                <c:pt idx="25">
                  <c:v>5.5191066131565085</c:v>
                </c:pt>
                <c:pt idx="26">
                  <c:v>2.0466330139761615</c:v>
                </c:pt>
                <c:pt idx="27">
                  <c:v>-1.4183690416874128</c:v>
                </c:pt>
                <c:pt idx="28">
                  <c:v>-5.4936128189608411</c:v>
                </c:pt>
                <c:pt idx="29">
                  <c:v>-7.0180080366444582</c:v>
                </c:pt>
                <c:pt idx="30">
                  <c:v>-8.6768516337450023</c:v>
                </c:pt>
                <c:pt idx="31">
                  <c:v>-8.0514185592021068</c:v>
                </c:pt>
                <c:pt idx="32">
                  <c:v>-8.2365631267591315</c:v>
                </c:pt>
                <c:pt idx="33">
                  <c:v>-8.4280353554215672</c:v>
                </c:pt>
                <c:pt idx="34">
                  <c:v>-10.628811467103928</c:v>
                </c:pt>
                <c:pt idx="35">
                  <c:v>-12.426480019055653</c:v>
                </c:pt>
                <c:pt idx="36">
                  <c:v>-11.997208243029799</c:v>
                </c:pt>
                <c:pt idx="37">
                  <c:v>-11.15362206253641</c:v>
                </c:pt>
                <c:pt idx="38">
                  <c:v>-10.926032819328773</c:v>
                </c:pt>
                <c:pt idx="39">
                  <c:v>-11.333821529448683</c:v>
                </c:pt>
                <c:pt idx="40">
                  <c:v>-11.195057811913001</c:v>
                </c:pt>
              </c:num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573824"/>
        <c:axId val="60534144"/>
      </c:lineChart>
      <c:catAx>
        <c:axId val="82573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txPr>
          <a:bodyPr/>
          <a:lstStyle/>
          <a:p>
            <a:pPr>
              <a:defRPr sz="1100"/>
            </a:pPr>
            <a:endParaRPr lang="bg-BG"/>
          </a:p>
        </c:txPr>
        <c:crossAx val="60537024"/>
        <c:crossesAt val="0"/>
        <c:auto val="1"/>
        <c:lblAlgn val="ctr"/>
        <c:lblOffset val="100"/>
        <c:noMultiLvlLbl val="0"/>
      </c:catAx>
      <c:valAx>
        <c:axId val="60537024"/>
        <c:scaling>
          <c:orientation val="minMax"/>
          <c:max val="8"/>
          <c:min val="-8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 b="0"/>
            </a:pPr>
            <a:endParaRPr lang="bg-BG"/>
          </a:p>
        </c:txPr>
        <c:crossAx val="82573312"/>
        <c:crosses val="autoZero"/>
        <c:crossBetween val="between"/>
      </c:valAx>
      <c:valAx>
        <c:axId val="60534144"/>
        <c:scaling>
          <c:orientation val="minMax"/>
          <c:max val="90"/>
          <c:min val="-80"/>
        </c:scaling>
        <c:delete val="0"/>
        <c:axPos val="r"/>
        <c:numFmt formatCode="0" sourceLinked="0"/>
        <c:majorTickMark val="none"/>
        <c:minorTickMark val="none"/>
        <c:tickLblPos val="nextTo"/>
        <c:txPr>
          <a:bodyPr/>
          <a:lstStyle/>
          <a:p>
            <a:pPr>
              <a:defRPr sz="900"/>
            </a:pPr>
            <a:endParaRPr lang="bg-BG"/>
          </a:p>
        </c:txPr>
        <c:crossAx val="82573824"/>
        <c:crosses val="max"/>
        <c:crossBetween val="between"/>
      </c:valAx>
      <c:catAx>
        <c:axId val="82573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0534144"/>
        <c:crossesAt val="0"/>
        <c:auto val="1"/>
        <c:lblAlgn val="ctr"/>
        <c:lblOffset val="100"/>
        <c:noMultiLvlLbl val="0"/>
      </c:catAx>
      <c:spPr>
        <a:noFill/>
      </c:spPr>
    </c:plotArea>
    <c:legend>
      <c:legendPos val="t"/>
      <c:layout>
        <c:manualLayout>
          <c:xMode val="edge"/>
          <c:yMode val="edge"/>
          <c:x val="0.32465727278762507"/>
          <c:y val="0.11149198795263203"/>
          <c:w val="0.24450474673039901"/>
          <c:h val="0.18046891289095704"/>
        </c:manualLayout>
      </c:layout>
      <c:overlay val="0"/>
      <c:txPr>
        <a:bodyPr/>
        <a:lstStyle/>
        <a:p>
          <a:pPr>
            <a:defRPr sz="1200"/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00"/>
      </a:pPr>
      <a:endParaRPr lang="bg-BG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600" b="1" dirty="0">
                <a:solidFill>
                  <a:sysClr val="windowText" lastClr="000000"/>
                </a:solidFill>
              </a:rPr>
              <a:t>NEET по трудов статут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2444407886303214E-2"/>
          <c:y val="0.104428614211947"/>
          <c:w val="0.90890114773572184"/>
          <c:h val="0.7542962215148401"/>
        </c:manualLayout>
      </c:layout>
      <c:lineChart>
        <c:grouping val="standard"/>
        <c:varyColors val="0"/>
        <c:ser>
          <c:idx val="0"/>
          <c:order val="0"/>
          <c:tx>
            <c:v>Unemployed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Ninis!$D$1:$M$1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Ninis!$D$11:$M$11</c:f>
              <c:numCache>
                <c:formatCode>#,##0.0</c:formatCode>
                <c:ptCount val="10"/>
                <c:pt idx="0">
                  <c:v>510.72499999999997</c:v>
                </c:pt>
                <c:pt idx="1">
                  <c:v>752.9499999999997</c:v>
                </c:pt>
                <c:pt idx="2">
                  <c:v>1131.2</c:v>
                </c:pt>
                <c:pt idx="3">
                  <c:v>1146.825</c:v>
                </c:pt>
                <c:pt idx="4">
                  <c:v>1148.1499999999999</c:v>
                </c:pt>
                <c:pt idx="5">
                  <c:v>1242.25</c:v>
                </c:pt>
                <c:pt idx="6">
                  <c:v>1217.575</c:v>
                </c:pt>
                <c:pt idx="7">
                  <c:v>1070.2</c:v>
                </c:pt>
                <c:pt idx="8">
                  <c:v>958.99999999999989</c:v>
                </c:pt>
                <c:pt idx="9">
                  <c:v>843.64728999999977</c:v>
                </c:pt>
              </c:numCache>
            </c:numRef>
          </c:val>
          <c:smooth val="1"/>
        </c:ser>
        <c:ser>
          <c:idx val="1"/>
          <c:order val="1"/>
          <c:tx>
            <c:v>Inactive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Ninis!$D$1:$M$1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Ninis!$D$12:$M$12</c:f>
              <c:numCache>
                <c:formatCode>#,##0.0</c:formatCode>
                <c:ptCount val="10"/>
                <c:pt idx="0">
                  <c:v>614.67500000000018</c:v>
                </c:pt>
                <c:pt idx="1">
                  <c:v>577.07500000000005</c:v>
                </c:pt>
                <c:pt idx="2">
                  <c:v>551.27500000000009</c:v>
                </c:pt>
                <c:pt idx="3">
                  <c:v>481.92499999999984</c:v>
                </c:pt>
                <c:pt idx="4">
                  <c:v>472.92499999999995</c:v>
                </c:pt>
                <c:pt idx="5">
                  <c:v>444.8</c:v>
                </c:pt>
                <c:pt idx="6">
                  <c:v>431.35</c:v>
                </c:pt>
                <c:pt idx="7">
                  <c:v>412.375</c:v>
                </c:pt>
                <c:pt idx="8">
                  <c:v>414.22499999999997</c:v>
                </c:pt>
                <c:pt idx="9">
                  <c:v>418.5493125000001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987264"/>
        <c:axId val="73462272"/>
      </c:lineChart>
      <c:catAx>
        <c:axId val="10298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3462272"/>
        <c:crosses val="autoZero"/>
        <c:auto val="1"/>
        <c:lblAlgn val="ctr"/>
        <c:lblOffset val="100"/>
        <c:noMultiLvlLbl val="0"/>
      </c:catAx>
      <c:valAx>
        <c:axId val="73462272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/>
                  <a:t>хил.</a:t>
                </a:r>
                <a:endParaRPr lang="bg-BG" dirty="0"/>
              </a:p>
            </c:rich>
          </c:tx>
          <c:layout>
            <c:manualLayout>
              <c:xMode val="edge"/>
              <c:yMode val="edge"/>
              <c:x val="1.01751514788955E-2"/>
              <c:y val="3.0167139238957297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02987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legendEntry>
      <c:layout>
        <c:manualLayout>
          <c:xMode val="edge"/>
          <c:yMode val="edge"/>
          <c:x val="0.73674786669002623"/>
          <c:y val="0.42002498917189612"/>
          <c:w val="0.18802466392622999"/>
          <c:h val="0.174654305721264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>
                <a:solidFill>
                  <a:sysClr val="windowText" lastClr="000000"/>
                </a:solidFill>
              </a:rPr>
              <a:t>Регистрация в системата на Гаранцията за младежта </a:t>
            </a:r>
            <a:endParaRPr lang="bg-BG" sz="16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28"/>
              <c:layout>
                <c:manualLayout>
                  <c:x val="-3.4924612336804301E-3"/>
                  <c:y val="-3.2560484732465596E-2"/>
                </c:manualLayout>
              </c:layout>
              <c:numFmt formatCode="#,##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0070C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bg-BG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'Inscritos GJ'!$B$3:$B$39</c:f>
              <c:strCache>
                <c:ptCount val="29"/>
                <c:pt idx="0">
                  <c:v>dec-14</c:v>
                </c:pt>
                <c:pt idx="1">
                  <c:v>jan-15</c:v>
                </c:pt>
                <c:pt idx="2">
                  <c:v>feb-15</c:v>
                </c:pt>
                <c:pt idx="3">
                  <c:v>mar-15</c:v>
                </c:pt>
                <c:pt idx="4">
                  <c:v>apr-15</c:v>
                </c:pt>
                <c:pt idx="5">
                  <c:v>may-15</c:v>
                </c:pt>
                <c:pt idx="6">
                  <c:v>jun-15</c:v>
                </c:pt>
                <c:pt idx="7">
                  <c:v>jul-15</c:v>
                </c:pt>
                <c:pt idx="8">
                  <c:v>aug-15</c:v>
                </c:pt>
                <c:pt idx="9">
                  <c:v>sep-15</c:v>
                </c:pt>
                <c:pt idx="10">
                  <c:v>oct-15</c:v>
                </c:pt>
                <c:pt idx="11">
                  <c:v>nov-15</c:v>
                </c:pt>
                <c:pt idx="12">
                  <c:v>dec-15</c:v>
                </c:pt>
                <c:pt idx="13">
                  <c:v>jan-16</c:v>
                </c:pt>
                <c:pt idx="14">
                  <c:v>feb-16</c:v>
                </c:pt>
                <c:pt idx="15">
                  <c:v>mar-16</c:v>
                </c:pt>
                <c:pt idx="16">
                  <c:v>apr-16</c:v>
                </c:pt>
                <c:pt idx="17">
                  <c:v>may-16</c:v>
                </c:pt>
                <c:pt idx="18">
                  <c:v>jun-16</c:v>
                </c:pt>
                <c:pt idx="19">
                  <c:v>jul-16</c:v>
                </c:pt>
                <c:pt idx="20">
                  <c:v>aug-16</c:v>
                </c:pt>
                <c:pt idx="21">
                  <c:v>sep-16</c:v>
                </c:pt>
                <c:pt idx="22">
                  <c:v>oct-16</c:v>
                </c:pt>
                <c:pt idx="23">
                  <c:v>nov-16</c:v>
                </c:pt>
                <c:pt idx="24">
                  <c:v>dec-16</c:v>
                </c:pt>
                <c:pt idx="25">
                  <c:v>jan-17</c:v>
                </c:pt>
                <c:pt idx="26">
                  <c:v>feb-17</c:v>
                </c:pt>
                <c:pt idx="27">
                  <c:v>mar-17</c:v>
                </c:pt>
                <c:pt idx="28">
                  <c:v>apr-17</c:v>
                </c:pt>
              </c:str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strRef>
          </c:cat>
          <c:val>
            <c:numRef>
              <c:f>'Inscritos GJ'!$C$3:$C$39</c:f>
              <c:numCache>
                <c:formatCode>#,##0</c:formatCode>
                <c:ptCount val="29"/>
                <c:pt idx="0">
                  <c:v>20660</c:v>
                </c:pt>
                <c:pt idx="1">
                  <c:v>23153</c:v>
                </c:pt>
                <c:pt idx="2">
                  <c:v>28037</c:v>
                </c:pt>
                <c:pt idx="3">
                  <c:v>36678</c:v>
                </c:pt>
                <c:pt idx="4">
                  <c:v>48576</c:v>
                </c:pt>
                <c:pt idx="5">
                  <c:v>60094</c:v>
                </c:pt>
                <c:pt idx="6">
                  <c:v>71101</c:v>
                </c:pt>
                <c:pt idx="7">
                  <c:v>85284</c:v>
                </c:pt>
                <c:pt idx="8">
                  <c:v>95399</c:v>
                </c:pt>
                <c:pt idx="9">
                  <c:v>119514</c:v>
                </c:pt>
                <c:pt idx="10">
                  <c:v>145796</c:v>
                </c:pt>
                <c:pt idx="11">
                  <c:v>165329</c:v>
                </c:pt>
                <c:pt idx="12">
                  <c:v>179161</c:v>
                </c:pt>
                <c:pt idx="13">
                  <c:v>192503</c:v>
                </c:pt>
                <c:pt idx="14">
                  <c:v>219509</c:v>
                </c:pt>
                <c:pt idx="15">
                  <c:v>245725</c:v>
                </c:pt>
                <c:pt idx="16">
                  <c:v>264875</c:v>
                </c:pt>
                <c:pt idx="17">
                  <c:v>282920</c:v>
                </c:pt>
                <c:pt idx="18">
                  <c:v>300079</c:v>
                </c:pt>
                <c:pt idx="19">
                  <c:v>314856</c:v>
                </c:pt>
                <c:pt idx="20">
                  <c:v>325636</c:v>
                </c:pt>
                <c:pt idx="21">
                  <c:v>341097</c:v>
                </c:pt>
                <c:pt idx="22">
                  <c:v>369056</c:v>
                </c:pt>
                <c:pt idx="23">
                  <c:v>389727</c:v>
                </c:pt>
                <c:pt idx="24">
                  <c:v>404841</c:v>
                </c:pt>
                <c:pt idx="25">
                  <c:v>423387</c:v>
                </c:pt>
                <c:pt idx="26">
                  <c:v>446064</c:v>
                </c:pt>
                <c:pt idx="27">
                  <c:v>466799</c:v>
                </c:pt>
                <c:pt idx="28">
                  <c:v>547721</c:v>
                </c:pt>
              </c:numCache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/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58784"/>
        <c:axId val="74041600"/>
      </c:lineChart>
      <c:catAx>
        <c:axId val="9995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4041600"/>
        <c:crosses val="autoZero"/>
        <c:auto val="1"/>
        <c:lblAlgn val="ctr"/>
        <c:lblOffset val="100"/>
        <c:noMultiLvlLbl val="0"/>
      </c:catAx>
      <c:valAx>
        <c:axId val="74041600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995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546531719290428E-2"/>
          <c:y val="2.6956648422206308E-2"/>
          <c:w val="0.89766787280642302"/>
          <c:h val="0.77279597560587332"/>
        </c:manualLayout>
      </c:layout>
      <c:lineChart>
        <c:grouping val="standard"/>
        <c:varyColors val="0"/>
        <c:ser>
          <c:idx val="0"/>
          <c:order val="0"/>
          <c:tx>
            <c:strRef>
              <c:f>Hoja1!$M$4</c:f>
              <c:strCache>
                <c:ptCount val="1"/>
                <c:pt idx="0">
                  <c:v>Total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40"/>
              <c:layout>
                <c:manualLayout>
                  <c:x val="-1.6785595474286305E-3"/>
                  <c:y val="3.1857857226243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Hoja1!$L$5:$L$45</c:f>
              <c:strCache>
                <c:ptCount val="41"/>
                <c:pt idx="0">
                  <c:v>T.I.07</c:v>
                </c:pt>
                <c:pt idx="1">
                  <c:v>T.II.07</c:v>
                </c:pt>
                <c:pt idx="2">
                  <c:v>T.III.07</c:v>
                </c:pt>
                <c:pt idx="3">
                  <c:v>T.IV.07</c:v>
                </c:pt>
                <c:pt idx="4">
                  <c:v>T.I.08</c:v>
                </c:pt>
                <c:pt idx="5">
                  <c:v>T.II.08</c:v>
                </c:pt>
                <c:pt idx="6">
                  <c:v>T.III.08</c:v>
                </c:pt>
                <c:pt idx="7">
                  <c:v>T.IV.08</c:v>
                </c:pt>
                <c:pt idx="8">
                  <c:v>T.I.09</c:v>
                </c:pt>
                <c:pt idx="9">
                  <c:v>T.II.09</c:v>
                </c:pt>
                <c:pt idx="10">
                  <c:v>T.III.09</c:v>
                </c:pt>
                <c:pt idx="11">
                  <c:v>T.IV.09</c:v>
                </c:pt>
                <c:pt idx="12">
                  <c:v>T.I.10</c:v>
                </c:pt>
                <c:pt idx="13">
                  <c:v>T.II.10</c:v>
                </c:pt>
                <c:pt idx="14">
                  <c:v>T.III.10</c:v>
                </c:pt>
                <c:pt idx="15">
                  <c:v>T.IV.10</c:v>
                </c:pt>
                <c:pt idx="16">
                  <c:v>T.I.11</c:v>
                </c:pt>
                <c:pt idx="17">
                  <c:v>T.II.11</c:v>
                </c:pt>
                <c:pt idx="18">
                  <c:v>T.III.11</c:v>
                </c:pt>
                <c:pt idx="19">
                  <c:v>T.IV.11</c:v>
                </c:pt>
                <c:pt idx="20">
                  <c:v>T.I.12</c:v>
                </c:pt>
                <c:pt idx="21">
                  <c:v>T.II.12</c:v>
                </c:pt>
                <c:pt idx="22">
                  <c:v>T.III.12</c:v>
                </c:pt>
                <c:pt idx="23">
                  <c:v>T.IV.12</c:v>
                </c:pt>
                <c:pt idx="24">
                  <c:v>T.I.13</c:v>
                </c:pt>
                <c:pt idx="25">
                  <c:v>T.II.13</c:v>
                </c:pt>
                <c:pt idx="26">
                  <c:v>T.III.13</c:v>
                </c:pt>
                <c:pt idx="27">
                  <c:v>T.IV.13</c:v>
                </c:pt>
                <c:pt idx="28">
                  <c:v>T.I.14</c:v>
                </c:pt>
                <c:pt idx="29">
                  <c:v>T.II.14</c:v>
                </c:pt>
                <c:pt idx="30">
                  <c:v>T.III.14</c:v>
                </c:pt>
                <c:pt idx="31">
                  <c:v>T.IV.14</c:v>
                </c:pt>
                <c:pt idx="32">
                  <c:v>T.I.15</c:v>
                </c:pt>
                <c:pt idx="33">
                  <c:v>T.II.15</c:v>
                </c:pt>
                <c:pt idx="34">
                  <c:v>T.III.15</c:v>
                </c:pt>
                <c:pt idx="35">
                  <c:v>T.IV.15</c:v>
                </c:pt>
                <c:pt idx="36">
                  <c:v>T.I.16</c:v>
                </c:pt>
                <c:pt idx="37">
                  <c:v>T.II.16</c:v>
                </c:pt>
                <c:pt idx="38">
                  <c:v>T.III.16</c:v>
                </c:pt>
                <c:pt idx="39">
                  <c:v>T.IV.16</c:v>
                </c:pt>
                <c:pt idx="40">
                  <c:v>T.I.17</c:v>
                </c:pt>
              </c:strCache>
            </c:strRef>
          </c:cat>
          <c:val>
            <c:numRef>
              <c:f>Hoja1!$M$5:$M$45</c:f>
              <c:numCache>
                <c:formatCode>0.00</c:formatCode>
                <c:ptCount val="41"/>
                <c:pt idx="0">
                  <c:v>3.5196951742736773</c:v>
                </c:pt>
                <c:pt idx="1">
                  <c:v>3.4652818275050952</c:v>
                </c:pt>
                <c:pt idx="2">
                  <c:v>3.2969986561146949</c:v>
                </c:pt>
                <c:pt idx="3">
                  <c:v>2.5872228329223517</c:v>
                </c:pt>
                <c:pt idx="4">
                  <c:v>1.7392376958184308</c:v>
                </c:pt>
                <c:pt idx="5">
                  <c:v>0.3206856842995191</c:v>
                </c:pt>
                <c:pt idx="6">
                  <c:v>-0.94924205190474698</c:v>
                </c:pt>
                <c:pt idx="7">
                  <c:v>-3.1982005898281329</c:v>
                </c:pt>
                <c:pt idx="8">
                  <c:v>-6.4772065955383082</c:v>
                </c:pt>
                <c:pt idx="9">
                  <c:v>-7.2296567523453916</c:v>
                </c:pt>
                <c:pt idx="10">
                  <c:v>-7.0926815979451572</c:v>
                </c:pt>
                <c:pt idx="11">
                  <c:v>-5.8084396643281186</c:v>
                </c:pt>
                <c:pt idx="12">
                  <c:v>-3.2746676069776592</c:v>
                </c:pt>
                <c:pt idx="13">
                  <c:v>-2.1044992743106126</c:v>
                </c:pt>
                <c:pt idx="14">
                  <c:v>-1.4629497758974708</c:v>
                </c:pt>
                <c:pt idx="15">
                  <c:v>-1.1407910896540019</c:v>
                </c:pt>
                <c:pt idx="16">
                  <c:v>-1.2153606141672377</c:v>
                </c:pt>
                <c:pt idx="17">
                  <c:v>-0.68849294174741182</c:v>
                </c:pt>
                <c:pt idx="18">
                  <c:v>-1.777458951060098</c:v>
                </c:pt>
                <c:pt idx="19">
                  <c:v>-2.7946602123706166</c:v>
                </c:pt>
                <c:pt idx="20">
                  <c:v>-3.5878260303263976</c:v>
                </c:pt>
                <c:pt idx="21">
                  <c:v>-4.6369885082160884</c:v>
                </c:pt>
                <c:pt idx="22">
                  <c:v>-4.4188374043117173</c:v>
                </c:pt>
                <c:pt idx="23">
                  <c:v>-4.4819038175508013</c:v>
                </c:pt>
                <c:pt idx="24">
                  <c:v>-4.1367625287783349</c:v>
                </c:pt>
                <c:pt idx="25">
                  <c:v>-3.3668384154067175</c:v>
                </c:pt>
                <c:pt idx="26">
                  <c:v>-2.4774022651505301</c:v>
                </c:pt>
                <c:pt idx="27">
                  <c:v>-1.1776647404177818</c:v>
                </c:pt>
                <c:pt idx="28">
                  <c:v>-0.46740496294819406</c:v>
                </c:pt>
                <c:pt idx="29">
                  <c:v>1.1211729193617974</c:v>
                </c:pt>
                <c:pt idx="30">
                  <c:v>1.5902495647127075</c:v>
                </c:pt>
                <c:pt idx="31">
                  <c:v>2.5322143890937792</c:v>
                </c:pt>
                <c:pt idx="32">
                  <c:v>2.9745259754816971</c:v>
                </c:pt>
                <c:pt idx="33">
                  <c:v>2.9591425113813159</c:v>
                </c:pt>
                <c:pt idx="34">
                  <c:v>3.1118601462522828</c:v>
                </c:pt>
                <c:pt idx="35">
                  <c:v>2.9887700565196984</c:v>
                </c:pt>
                <c:pt idx="36">
                  <c:v>3.293076975960759</c:v>
                </c:pt>
                <c:pt idx="37">
                  <c:v>2.4319256709484161</c:v>
                </c:pt>
                <c:pt idx="38">
                  <c:v>2.6528226409658227</c:v>
                </c:pt>
                <c:pt idx="39">
                  <c:v>2.2874733339965165</c:v>
                </c:pt>
                <c:pt idx="40">
                  <c:v>2.2668278830367972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Hoja1!$N$4</c:f>
              <c:strCache>
                <c:ptCount val="1"/>
                <c:pt idx="0">
                  <c:v>16-29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40"/>
              <c:layout>
                <c:manualLayout>
                  <c:x val="0"/>
                  <c:y val="-2.9407252824225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B53D48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Hoja1!$L$5:$L$45</c:f>
              <c:strCache>
                <c:ptCount val="41"/>
                <c:pt idx="0">
                  <c:v>T.I.07</c:v>
                </c:pt>
                <c:pt idx="1">
                  <c:v>T.II.07</c:v>
                </c:pt>
                <c:pt idx="2">
                  <c:v>T.III.07</c:v>
                </c:pt>
                <c:pt idx="3">
                  <c:v>T.IV.07</c:v>
                </c:pt>
                <c:pt idx="4">
                  <c:v>T.I.08</c:v>
                </c:pt>
                <c:pt idx="5">
                  <c:v>T.II.08</c:v>
                </c:pt>
                <c:pt idx="6">
                  <c:v>T.III.08</c:v>
                </c:pt>
                <c:pt idx="7">
                  <c:v>T.IV.08</c:v>
                </c:pt>
                <c:pt idx="8">
                  <c:v>T.I.09</c:v>
                </c:pt>
                <c:pt idx="9">
                  <c:v>T.II.09</c:v>
                </c:pt>
                <c:pt idx="10">
                  <c:v>T.III.09</c:v>
                </c:pt>
                <c:pt idx="11">
                  <c:v>T.IV.09</c:v>
                </c:pt>
                <c:pt idx="12">
                  <c:v>T.I.10</c:v>
                </c:pt>
                <c:pt idx="13">
                  <c:v>T.II.10</c:v>
                </c:pt>
                <c:pt idx="14">
                  <c:v>T.III.10</c:v>
                </c:pt>
                <c:pt idx="15">
                  <c:v>T.IV.10</c:v>
                </c:pt>
                <c:pt idx="16">
                  <c:v>T.I.11</c:v>
                </c:pt>
                <c:pt idx="17">
                  <c:v>T.II.11</c:v>
                </c:pt>
                <c:pt idx="18">
                  <c:v>T.III.11</c:v>
                </c:pt>
                <c:pt idx="19">
                  <c:v>T.IV.11</c:v>
                </c:pt>
                <c:pt idx="20">
                  <c:v>T.I.12</c:v>
                </c:pt>
                <c:pt idx="21">
                  <c:v>T.II.12</c:v>
                </c:pt>
                <c:pt idx="22">
                  <c:v>T.III.12</c:v>
                </c:pt>
                <c:pt idx="23">
                  <c:v>T.IV.12</c:v>
                </c:pt>
                <c:pt idx="24">
                  <c:v>T.I.13</c:v>
                </c:pt>
                <c:pt idx="25">
                  <c:v>T.II.13</c:v>
                </c:pt>
                <c:pt idx="26">
                  <c:v>T.III.13</c:v>
                </c:pt>
                <c:pt idx="27">
                  <c:v>T.IV.13</c:v>
                </c:pt>
                <c:pt idx="28">
                  <c:v>T.I.14</c:v>
                </c:pt>
                <c:pt idx="29">
                  <c:v>T.II.14</c:v>
                </c:pt>
                <c:pt idx="30">
                  <c:v>T.III.14</c:v>
                </c:pt>
                <c:pt idx="31">
                  <c:v>T.IV.14</c:v>
                </c:pt>
                <c:pt idx="32">
                  <c:v>T.I.15</c:v>
                </c:pt>
                <c:pt idx="33">
                  <c:v>T.II.15</c:v>
                </c:pt>
                <c:pt idx="34">
                  <c:v>T.III.15</c:v>
                </c:pt>
                <c:pt idx="35">
                  <c:v>T.IV.15</c:v>
                </c:pt>
                <c:pt idx="36">
                  <c:v>T.I.16</c:v>
                </c:pt>
                <c:pt idx="37">
                  <c:v>T.II.16</c:v>
                </c:pt>
                <c:pt idx="38">
                  <c:v>T.III.16</c:v>
                </c:pt>
                <c:pt idx="39">
                  <c:v>T.IV.16</c:v>
                </c:pt>
                <c:pt idx="40">
                  <c:v>T.I.17</c:v>
                </c:pt>
              </c:strCache>
            </c:strRef>
          </c:cat>
          <c:val>
            <c:numRef>
              <c:f>Hoja1!$N$5:$N$45</c:f>
              <c:numCache>
                <c:formatCode>0.00</c:formatCode>
                <c:ptCount val="41"/>
                <c:pt idx="0">
                  <c:v>0.64505423848338317</c:v>
                </c:pt>
                <c:pt idx="1">
                  <c:v>0.44163139042656491</c:v>
                </c:pt>
                <c:pt idx="2">
                  <c:v>-0.28757858828662103</c:v>
                </c:pt>
                <c:pt idx="3">
                  <c:v>-1.730851562659282</c:v>
                </c:pt>
                <c:pt idx="4">
                  <c:v>-3.548759376803218</c:v>
                </c:pt>
                <c:pt idx="5">
                  <c:v>-6.2265718396044871</c:v>
                </c:pt>
                <c:pt idx="6">
                  <c:v>-8.0615005171453689</c:v>
                </c:pt>
                <c:pt idx="7">
                  <c:v>-11.28376415916351</c:v>
                </c:pt>
                <c:pt idx="8">
                  <c:v>-16.390325199777781</c:v>
                </c:pt>
                <c:pt idx="9">
                  <c:v>-18.053154710458106</c:v>
                </c:pt>
                <c:pt idx="10">
                  <c:v>-19.0208337840469</c:v>
                </c:pt>
                <c:pt idx="11">
                  <c:v>-16.598461286626289</c:v>
                </c:pt>
                <c:pt idx="12">
                  <c:v>-12.41726508394879</c:v>
                </c:pt>
                <c:pt idx="13">
                  <c:v>-10.283454185893209</c:v>
                </c:pt>
                <c:pt idx="14">
                  <c:v>-8.4929603804333453</c:v>
                </c:pt>
                <c:pt idx="15">
                  <c:v>-9.4069816346558213</c:v>
                </c:pt>
                <c:pt idx="16">
                  <c:v>-10.527544351073759</c:v>
                </c:pt>
                <c:pt idx="17">
                  <c:v>-9.0698016164584949</c:v>
                </c:pt>
                <c:pt idx="18">
                  <c:v>-9.3104052318112771</c:v>
                </c:pt>
                <c:pt idx="19">
                  <c:v>-10.396162178891982</c:v>
                </c:pt>
                <c:pt idx="20">
                  <c:v>-11.971693190712243</c:v>
                </c:pt>
                <c:pt idx="21">
                  <c:v>-13.655903552151003</c:v>
                </c:pt>
                <c:pt idx="22">
                  <c:v>-14.261339857708542</c:v>
                </c:pt>
                <c:pt idx="23">
                  <c:v>-14.956305481675921</c:v>
                </c:pt>
                <c:pt idx="24">
                  <c:v>-12.573630200422334</c:v>
                </c:pt>
                <c:pt idx="25">
                  <c:v>-11.319907164782521</c:v>
                </c:pt>
                <c:pt idx="26">
                  <c:v>-6.9913265497690844</c:v>
                </c:pt>
                <c:pt idx="27">
                  <c:v>-4.1752975102554606</c:v>
                </c:pt>
                <c:pt idx="28">
                  <c:v>-3.2331878469426707</c:v>
                </c:pt>
                <c:pt idx="29">
                  <c:v>0.22372308991137399</c:v>
                </c:pt>
                <c:pt idx="30">
                  <c:v>-1.5986435751483581</c:v>
                </c:pt>
                <c:pt idx="31">
                  <c:v>0.28398253719322514</c:v>
                </c:pt>
                <c:pt idx="32">
                  <c:v>1.1297950604309079</c:v>
                </c:pt>
                <c:pt idx="33">
                  <c:v>1.2635303036674398E-2</c:v>
                </c:pt>
                <c:pt idx="34">
                  <c:v>1.0707692307692298</c:v>
                </c:pt>
                <c:pt idx="35">
                  <c:v>0.32544378698223403</c:v>
                </c:pt>
                <c:pt idx="36">
                  <c:v>-9.0932709794742508E-2</c:v>
                </c:pt>
                <c:pt idx="37">
                  <c:v>0.33268761054493706</c:v>
                </c:pt>
                <c:pt idx="38">
                  <c:v>2.8129566488066331</c:v>
                </c:pt>
                <c:pt idx="39">
                  <c:v>2.3296962547921112</c:v>
                </c:pt>
                <c:pt idx="40">
                  <c:v>4.4727603692627724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85920"/>
        <c:axId val="74044480"/>
      </c:lineChart>
      <c:catAx>
        <c:axId val="999859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/>
                  <a:t>Източник: </a:t>
                </a:r>
                <a:r>
                  <a:rPr lang="en-US"/>
                  <a:t>EPA</a:t>
                </a:r>
              </a:p>
            </c:rich>
          </c:tx>
          <c:layout>
            <c:manualLayout>
              <c:xMode val="edge"/>
              <c:yMode val="edge"/>
              <c:x val="1.3011671542668105E-3"/>
              <c:y val="0.9554471710195970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4044480"/>
        <c:crosses val="autoZero"/>
        <c:auto val="1"/>
        <c:lblAlgn val="ctr"/>
        <c:lblOffset val="100"/>
        <c:noMultiLvlLbl val="0"/>
      </c:catAx>
      <c:valAx>
        <c:axId val="74044480"/>
        <c:scaling>
          <c:orientation val="minMax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dirty="0"/>
                  <a:t>% промяна на годишна база</a:t>
                </a:r>
                <a:endParaRPr lang="bg-BG" sz="1100" dirty="0"/>
              </a:p>
            </c:rich>
          </c:tx>
          <c:layout>
            <c:manualLayout>
              <c:xMode val="edge"/>
              <c:yMode val="edge"/>
              <c:x val="1.3428476379429E-2"/>
              <c:y val="0.3059568018261830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_ ;[Red]\-0\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9985920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85075590880848606"/>
          <c:y val="0.34952777519084416"/>
          <c:w val="0.100988007505339"/>
          <c:h val="0.103607764898579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ES" sz="18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+mn-lt"/>
              </a:rPr>
              <a:t>Младежка безработица</a:t>
            </a:r>
            <a:endParaRPr lang="bg-BG" sz="1800" b="1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effectLst/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36915310339726404"/>
          <c:y val="1.1720755791406305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2525775574770792E-2"/>
          <c:y val="6.2453154835596117E-2"/>
          <c:w val="0.88297994599324592"/>
          <c:h val="0.82573646920376798"/>
        </c:manualLayout>
      </c:layout>
      <c:lineChart>
        <c:grouping val="standard"/>
        <c:varyColors val="0"/>
        <c:ser>
          <c:idx val="0"/>
          <c:order val="0"/>
          <c:tx>
            <c:strRef>
              <c:f>[lfsa_urgan.xls]Data!$M$13</c:f>
              <c:strCache>
                <c:ptCount val="1"/>
                <c:pt idx="0">
                  <c:v>EU 28 15-24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[lfsa_urgan.xls]Data!$N$13:$W$13</c:f>
              <c:numCache>
                <c:formatCode>#,##0.0</c:formatCode>
                <c:ptCount val="10"/>
                <c:pt idx="0">
                  <c:v>15.5</c:v>
                </c:pt>
                <c:pt idx="1">
                  <c:v>15.6</c:v>
                </c:pt>
                <c:pt idx="2">
                  <c:v>19.899999999999999</c:v>
                </c:pt>
                <c:pt idx="3">
                  <c:v>21</c:v>
                </c:pt>
                <c:pt idx="4">
                  <c:v>21.7</c:v>
                </c:pt>
                <c:pt idx="5">
                  <c:v>23.2</c:v>
                </c:pt>
                <c:pt idx="6">
                  <c:v>23.7</c:v>
                </c:pt>
                <c:pt idx="7">
                  <c:v>22.2</c:v>
                </c:pt>
                <c:pt idx="8">
                  <c:v>20.3</c:v>
                </c:pt>
                <c:pt idx="9">
                  <c:v>18.7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[lfsa_urgan.xls]Data!$M$14</c:f>
              <c:strCache>
                <c:ptCount val="1"/>
                <c:pt idx="0">
                  <c:v>Spain 15-24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[lfsa_urgan.xls]Data!$N$14:$W$14</c:f>
              <c:numCache>
                <c:formatCode>#,##0.0</c:formatCode>
                <c:ptCount val="10"/>
                <c:pt idx="0">
                  <c:v>18.100000000000001</c:v>
                </c:pt>
                <c:pt idx="1">
                  <c:v>24.5</c:v>
                </c:pt>
                <c:pt idx="2">
                  <c:v>37.700000000000003</c:v>
                </c:pt>
                <c:pt idx="3">
                  <c:v>41.5</c:v>
                </c:pt>
                <c:pt idx="4">
                  <c:v>46.2</c:v>
                </c:pt>
                <c:pt idx="5">
                  <c:v>52.9</c:v>
                </c:pt>
                <c:pt idx="6">
                  <c:v>55.5</c:v>
                </c:pt>
                <c:pt idx="7">
                  <c:v>53.2</c:v>
                </c:pt>
                <c:pt idx="8">
                  <c:v>48.3</c:v>
                </c:pt>
                <c:pt idx="9">
                  <c:v>44.4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[lfsa_urgan.xls]Data!$M$15</c:f>
              <c:strCache>
                <c:ptCount val="1"/>
                <c:pt idx="0">
                  <c:v>EU 28 15-29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[lfsa_urgan.xls]Data!$N$15:$W$15</c:f>
              <c:numCache>
                <c:formatCode>#,##0.0</c:formatCode>
                <c:ptCount val="10"/>
                <c:pt idx="0">
                  <c:v>12</c:v>
                </c:pt>
                <c:pt idx="1">
                  <c:v>12</c:v>
                </c:pt>
                <c:pt idx="2">
                  <c:v>15.5</c:v>
                </c:pt>
                <c:pt idx="3">
                  <c:v>16.600000000000001</c:v>
                </c:pt>
                <c:pt idx="4">
                  <c:v>17</c:v>
                </c:pt>
                <c:pt idx="5">
                  <c:v>18.3</c:v>
                </c:pt>
                <c:pt idx="6">
                  <c:v>18.899999999999999</c:v>
                </c:pt>
                <c:pt idx="7">
                  <c:v>17.7</c:v>
                </c:pt>
                <c:pt idx="8">
                  <c:v>16.100000000000001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[lfsa_urgan.xls]Data!$M$16</c:f>
              <c:strCache>
                <c:ptCount val="1"/>
                <c:pt idx="0">
                  <c:v>Spain 15-29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[lfsa_urgan.xls]Data!$N$12:$W$12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strCache>
            </c:strRef>
          </c:cat>
          <c:val>
            <c:numRef>
              <c:f>[lfsa_urgan.xls]Data!$N$16:$W$16</c:f>
              <c:numCache>
                <c:formatCode>#,##0.0</c:formatCode>
                <c:ptCount val="10"/>
                <c:pt idx="0">
                  <c:v>12.9</c:v>
                </c:pt>
                <c:pt idx="1">
                  <c:v>18.2</c:v>
                </c:pt>
                <c:pt idx="2">
                  <c:v>28.5</c:v>
                </c:pt>
                <c:pt idx="3">
                  <c:v>31.7</c:v>
                </c:pt>
                <c:pt idx="4">
                  <c:v>34.6</c:v>
                </c:pt>
                <c:pt idx="5">
                  <c:v>40.300000000000004</c:v>
                </c:pt>
                <c:pt idx="6">
                  <c:v>42.4</c:v>
                </c:pt>
                <c:pt idx="7">
                  <c:v>39.700000000000003</c:v>
                </c:pt>
                <c:pt idx="8">
                  <c:v>36.700000000000003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919360"/>
        <c:axId val="74046784"/>
      </c:lineChart>
      <c:catAx>
        <c:axId val="9991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4046784"/>
        <c:crosses val="autoZero"/>
        <c:auto val="1"/>
        <c:lblAlgn val="ctr"/>
        <c:lblOffset val="100"/>
        <c:noMultiLvlLbl val="0"/>
      </c:catAx>
      <c:valAx>
        <c:axId val="7404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9919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580268790572525"/>
          <c:y val="0.32299881781334688"/>
          <c:w val="0.13956695815922202"/>
          <c:h val="0.25300875888614599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bg-B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effectLst/>
              </a:rPr>
              <a:t>Младежка безработица</a:t>
            </a:r>
            <a:r>
              <a:rPr lang="ru-RU"/>
              <a:t/>
            </a:r>
            <a:br>
              <a:rPr lang="ru-RU"/>
            </a:br>
            <a:r>
              <a:rPr lang="ru-RU" sz="1800" b="1" dirty="0" smtClean="0">
                <a:effectLst/>
              </a:rPr>
              <a:t>15-24 год.</a:t>
            </a:r>
            <a:endParaRPr lang="ru-RU" dirty="0" smtClean="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 smtClean="0">
                <a:effectLst/>
              </a:rPr>
              <a:t> Т4 на 2016 г.</a:t>
            </a:r>
            <a:endParaRPr lang="ru-RU" dirty="0" smtClean="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6243330343200799E-2"/>
          <c:y val="0.14696291824070901"/>
          <c:w val="0.90519126881291689"/>
          <c:h val="0.585305006563960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[lfsq_urgan.xls]Data!$AS$46</c:f>
              <c:strCache>
                <c:ptCount val="1"/>
                <c:pt idx="0">
                  <c:v>2016Q4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0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1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29"/>
            <c:invertIfNegative val="0"/>
            <c:bubble3D val="0"/>
            <c:spPr>
              <a:solidFill>
                <a:srgbClr val="B53D48"/>
              </a:solidFill>
              <a:ln>
                <a:noFill/>
              </a:ln>
              <a:effectLst/>
            </c:spPr>
          </c:dPt>
          <c:cat>
            <c:strRef>
              <c:f>[lfsq_urgan.xls]Data!$AR$47:$AR$77</c:f>
              <c:strCache>
                <c:ptCount val="31"/>
                <c:pt idx="0">
                  <c:v>Germany </c:v>
                </c:pt>
                <c:pt idx="1">
                  <c:v>Netherlands</c:v>
                </c:pt>
                <c:pt idx="2">
                  <c:v>Austria</c:v>
                </c:pt>
                <c:pt idx="3">
                  <c:v>Czech Republic</c:v>
                </c:pt>
                <c:pt idx="4">
                  <c:v>Hungary</c:v>
                </c:pt>
                <c:pt idx="5">
                  <c:v>Malta</c:v>
                </c:pt>
                <c:pt idx="6">
                  <c:v>United Kingdom</c:v>
                </c:pt>
                <c:pt idx="7">
                  <c:v>Denmark</c:v>
                </c:pt>
                <c:pt idx="8">
                  <c:v>Estonia</c:v>
                </c:pt>
                <c:pt idx="9">
                  <c:v>Lithuania</c:v>
                </c:pt>
                <c:pt idx="10">
                  <c:v>Ireland</c:v>
                </c:pt>
                <c:pt idx="11">
                  <c:v>Latvia</c:v>
                </c:pt>
                <c:pt idx="12">
                  <c:v>Sweden</c:v>
                </c:pt>
                <c:pt idx="13">
                  <c:v>Slovenia</c:v>
                </c:pt>
                <c:pt idx="14">
                  <c:v>Finland</c:v>
                </c:pt>
                <c:pt idx="15">
                  <c:v>Poland</c:v>
                </c:pt>
                <c:pt idx="16">
                  <c:v>Luxembourg</c:v>
                </c:pt>
                <c:pt idx="17">
                  <c:v>Bulgaria</c:v>
                </c:pt>
                <c:pt idx="18">
                  <c:v>European Union 28</c:v>
                </c:pt>
                <c:pt idx="19">
                  <c:v>Belgium</c:v>
                </c:pt>
                <c:pt idx="20">
                  <c:v>Euro area 19</c:v>
                </c:pt>
                <c:pt idx="21">
                  <c:v>Euro area 18</c:v>
                </c:pt>
                <c:pt idx="22">
                  <c:v>Romania</c:v>
                </c:pt>
                <c:pt idx="23">
                  <c:v>Slovakia</c:v>
                </c:pt>
                <c:pt idx="24">
                  <c:v>France</c:v>
                </c:pt>
                <c:pt idx="25">
                  <c:v>Portugal</c:v>
                </c:pt>
                <c:pt idx="26">
                  <c:v>Cyprus</c:v>
                </c:pt>
                <c:pt idx="27">
                  <c:v>Croatia</c:v>
                </c:pt>
                <c:pt idx="28">
                  <c:v>Italy</c:v>
                </c:pt>
                <c:pt idx="29">
                  <c:v>Spain</c:v>
                </c:pt>
                <c:pt idx="30">
                  <c:v>Greece</c:v>
                </c:pt>
              </c:strCache>
            </c:strRef>
          </c:cat>
          <c:val>
            <c:numRef>
              <c:f>[lfsq_urgan.xls]Data!$AS$47:$AS$77</c:f>
              <c:numCache>
                <c:formatCode>#,##0.0</c:formatCode>
                <c:ptCount val="31"/>
                <c:pt idx="0">
                  <c:v>6</c:v>
                </c:pt>
                <c:pt idx="1">
                  <c:v>10.1</c:v>
                </c:pt>
                <c:pt idx="2">
                  <c:v>10.1</c:v>
                </c:pt>
                <c:pt idx="3">
                  <c:v>10.8</c:v>
                </c:pt>
                <c:pt idx="4">
                  <c:v>11.6</c:v>
                </c:pt>
                <c:pt idx="5">
                  <c:v>11.9</c:v>
                </c:pt>
                <c:pt idx="6">
                  <c:v>12.1</c:v>
                </c:pt>
                <c:pt idx="7">
                  <c:v>12.6</c:v>
                </c:pt>
                <c:pt idx="8">
                  <c:v>12.7</c:v>
                </c:pt>
                <c:pt idx="9">
                  <c:v>14.6</c:v>
                </c:pt>
                <c:pt idx="10">
                  <c:v>15.2</c:v>
                </c:pt>
                <c:pt idx="11">
                  <c:v>15.8</c:v>
                </c:pt>
                <c:pt idx="12">
                  <c:v>15.8</c:v>
                </c:pt>
                <c:pt idx="13">
                  <c:v>15.9</c:v>
                </c:pt>
                <c:pt idx="14">
                  <c:v>15.9</c:v>
                </c:pt>
                <c:pt idx="15">
                  <c:v>16</c:v>
                </c:pt>
                <c:pt idx="16">
                  <c:v>16.600000000000001</c:v>
                </c:pt>
                <c:pt idx="17">
                  <c:v>17.399999999999999</c:v>
                </c:pt>
                <c:pt idx="18">
                  <c:v>18.100000000000001</c:v>
                </c:pt>
                <c:pt idx="19">
                  <c:v>19.7</c:v>
                </c:pt>
                <c:pt idx="20">
                  <c:v>20.399999999999999</c:v>
                </c:pt>
                <c:pt idx="21">
                  <c:v>20.5</c:v>
                </c:pt>
                <c:pt idx="22">
                  <c:v>20.8</c:v>
                </c:pt>
                <c:pt idx="23">
                  <c:v>21.3</c:v>
                </c:pt>
                <c:pt idx="24">
                  <c:v>25</c:v>
                </c:pt>
                <c:pt idx="25">
                  <c:v>27.7</c:v>
                </c:pt>
                <c:pt idx="26">
                  <c:v>29.8</c:v>
                </c:pt>
                <c:pt idx="27">
                  <c:v>35.4</c:v>
                </c:pt>
                <c:pt idx="28">
                  <c:v>40.700000000000003</c:v>
                </c:pt>
                <c:pt idx="29">
                  <c:v>42.9</c:v>
                </c:pt>
                <c:pt idx="30">
                  <c:v>45.2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233216"/>
        <c:axId val="98535680"/>
      </c:barChart>
      <c:catAx>
        <c:axId val="100233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/>
                  <a:t>Източник: Евростат</a:t>
                </a:r>
              </a:p>
            </c:rich>
          </c:tx>
          <c:layout>
            <c:manualLayout>
              <c:xMode val="edge"/>
              <c:yMode val="edge"/>
              <c:x val="1.3705438718894303E-3"/>
              <c:y val="0.9505184321396480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535680"/>
        <c:crosses val="autoZero"/>
        <c:auto val="1"/>
        <c:lblAlgn val="ctr"/>
        <c:lblOffset val="100"/>
        <c:noMultiLvlLbl val="0"/>
      </c:catAx>
      <c:valAx>
        <c:axId val="98535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/>
                  <a:t>% активното население</a:t>
                </a:r>
              </a:p>
            </c:rich>
          </c:tx>
          <c:layout>
            <c:manualLayout>
              <c:xMode val="edge"/>
              <c:yMode val="edge"/>
              <c:x val="0"/>
              <c:y val="8.7907673544559417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10023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Младите на 20-24 с поне завършено средно образование (%)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'GJ-Marco seguim. UE-Básicos'!$A$18</c:f>
              <c:strCache>
                <c:ptCount val="1"/>
                <c:pt idx="0">
                  <c:v>Nivel educativo juvenil 20-24 (%)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'GJ-Marco seguim. UE-Básicos'!$B$4:$K$4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'GJ-Marco seguim. UE-Básicos'!$B$18:$K$18</c:f>
              <c:numCache>
                <c:formatCode>0.0</c:formatCode>
                <c:ptCount val="10"/>
                <c:pt idx="0">
                  <c:v>61.354277600283964</c:v>
                </c:pt>
                <c:pt idx="1">
                  <c:v>60.353225573675836</c:v>
                </c:pt>
                <c:pt idx="2">
                  <c:v>60.288536667038734</c:v>
                </c:pt>
                <c:pt idx="3">
                  <c:v>61.468871033007666</c:v>
                </c:pt>
                <c:pt idx="4">
                  <c:v>61.967092727850122</c:v>
                </c:pt>
                <c:pt idx="5">
                  <c:v>63.046110947152044</c:v>
                </c:pt>
                <c:pt idx="6">
                  <c:v>63.850771869639786</c:v>
                </c:pt>
                <c:pt idx="7">
                  <c:v>65.812231759656626</c:v>
                </c:pt>
                <c:pt idx="8">
                  <c:v>68.453669093055296</c:v>
                </c:pt>
                <c:pt idx="9">
                  <c:v>70.869656956922483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175488"/>
        <c:axId val="98536832"/>
      </c:lineChart>
      <c:catAx>
        <c:axId val="98175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536832"/>
        <c:crosses val="autoZero"/>
        <c:auto val="1"/>
        <c:lblAlgn val="ctr"/>
        <c:lblOffset val="100"/>
        <c:noMultiLvlLbl val="0"/>
      </c:catAx>
      <c:valAx>
        <c:axId val="98536832"/>
        <c:scaling>
          <c:orientation val="minMax"/>
          <c:min val="50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175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300" dirty="0" smtClean="0"/>
              <a:t>Младите на 20-29 с ниска степен на образование (%)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'GJ-Marco seguim. UE-Básicos'!$A$24</c:f>
              <c:strCache>
                <c:ptCount val="1"/>
                <c:pt idx="0">
                  <c:v>Porcentaje de personas con bajo nivel educativo de 20-29 años (%)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'GJ-Marco seguim. UE-Básicos'!$B$4:$K$4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'GJ-Marco seguim. UE-Básicos'!$B$24:$K$24</c:f>
              <c:numCache>
                <c:formatCode>0.0</c:formatCode>
                <c:ptCount val="10"/>
                <c:pt idx="0">
                  <c:v>36.114731722321551</c:v>
                </c:pt>
                <c:pt idx="1">
                  <c:v>36.409442648643342</c:v>
                </c:pt>
                <c:pt idx="2">
                  <c:v>37.36586555065719</c:v>
                </c:pt>
                <c:pt idx="3">
                  <c:v>37.058880976947798</c:v>
                </c:pt>
                <c:pt idx="4">
                  <c:v>37.253156934629786</c:v>
                </c:pt>
                <c:pt idx="5">
                  <c:v>36.567728605951054</c:v>
                </c:pt>
                <c:pt idx="6">
                  <c:v>36.391031010214796</c:v>
                </c:pt>
                <c:pt idx="7">
                  <c:v>35.044797897272133</c:v>
                </c:pt>
                <c:pt idx="8">
                  <c:v>33.101750967775011</c:v>
                </c:pt>
                <c:pt idx="9">
                  <c:v>31.658826429204506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176000"/>
        <c:axId val="98538560"/>
      </c:lineChart>
      <c:catAx>
        <c:axId val="9817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538560"/>
        <c:crosses val="autoZero"/>
        <c:auto val="1"/>
        <c:lblAlgn val="ctr"/>
        <c:lblOffset val="100"/>
        <c:noMultiLvlLbl val="0"/>
      </c:catAx>
      <c:valAx>
        <c:axId val="98538560"/>
        <c:scaling>
          <c:orientation val="minMax"/>
          <c:max val="45"/>
          <c:min val="25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176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ysClr val="windowText" lastClr="000000"/>
                </a:solidFill>
              </a:rPr>
              <a:t>Процент на отпаднали от училище</a:t>
            </a:r>
            <a:endParaRPr lang="bg-BG" sz="14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7860279283610208E-2"/>
          <c:y val="9.7125589440679408E-2"/>
          <c:w val="0.94235998700040602"/>
          <c:h val="0.85829641613894814"/>
        </c:manualLayout>
      </c:layout>
      <c:lineChart>
        <c:grouping val="standard"/>
        <c:varyColors val="0"/>
        <c:ser>
          <c:idx val="0"/>
          <c:order val="0"/>
          <c:tx>
            <c:strRef>
              <c:f>Hoja1!$E$7</c:f>
              <c:strCache>
                <c:ptCount val="1"/>
                <c:pt idx="0">
                  <c:v>Early school leaving rate 18-24* (%).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bg-BG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Hoja1!$E$8:$E$17</c:f>
              <c:numCache>
                <c:formatCode>General</c:formatCod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</c:numCache>
            </c:numRef>
          </c:cat>
          <c:val>
            <c:numRef>
              <c:f>Hoja1!$F$8:$F$17</c:f>
              <c:numCache>
                <c:formatCode>0.0</c:formatCode>
                <c:ptCount val="10"/>
                <c:pt idx="0">
                  <c:v>30.8</c:v>
                </c:pt>
                <c:pt idx="1">
                  <c:v>31.7</c:v>
                </c:pt>
                <c:pt idx="2">
                  <c:v>30.9</c:v>
                </c:pt>
                <c:pt idx="3">
                  <c:v>28.2</c:v>
                </c:pt>
                <c:pt idx="4">
                  <c:v>26.3</c:v>
                </c:pt>
                <c:pt idx="5">
                  <c:v>24.7</c:v>
                </c:pt>
                <c:pt idx="6">
                  <c:v>23.6</c:v>
                </c:pt>
                <c:pt idx="7">
                  <c:v>21.9</c:v>
                </c:pt>
                <c:pt idx="8">
                  <c:v>20</c:v>
                </c:pt>
                <c:pt idx="9">
                  <c:v>19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331136"/>
        <c:axId val="98540864"/>
      </c:lineChart>
      <c:catAx>
        <c:axId val="9833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540864"/>
        <c:crosses val="autoZero"/>
        <c:auto val="1"/>
        <c:lblAlgn val="ctr"/>
        <c:lblOffset val="100"/>
        <c:noMultiLvlLbl val="0"/>
      </c:catAx>
      <c:valAx>
        <c:axId val="98540864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331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g-BG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 sz="1400" b="1" dirty="0" smtClean="0">
                <a:solidFill>
                  <a:sysClr val="windowText" lastClr="000000"/>
                </a:solidFill>
              </a:rPr>
              <a:t>NEET и процент NEET </a:t>
            </a:r>
            <a:endParaRPr lang="bg-BG" sz="1400" b="1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8587069639821"/>
          <c:y val="9.5151310965338201E-2"/>
          <c:w val="0.81828178496200288"/>
          <c:h val="0.77513248379872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Ninis!$N$2</c:f>
              <c:strCache>
                <c:ptCount val="1"/>
                <c:pt idx="0">
                  <c:v>NEET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Ninis!$C$1:$M$1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Ninis!$C$2:$M$2</c:f>
              <c:numCache>
                <c:formatCode>#,##0.0</c:formatCode>
                <c:ptCount val="11"/>
                <c:pt idx="0">
                  <c:v>1142.5</c:v>
                </c:pt>
                <c:pt idx="1">
                  <c:v>1125.4000000000001</c:v>
                </c:pt>
                <c:pt idx="2">
                  <c:v>1330.1</c:v>
                </c:pt>
                <c:pt idx="3">
                  <c:v>1682.5</c:v>
                </c:pt>
                <c:pt idx="4">
                  <c:v>1628.7</c:v>
                </c:pt>
                <c:pt idx="5">
                  <c:v>1621.1</c:v>
                </c:pt>
                <c:pt idx="6">
                  <c:v>1687.1</c:v>
                </c:pt>
                <c:pt idx="7">
                  <c:v>1648.9</c:v>
                </c:pt>
                <c:pt idx="8">
                  <c:v>1482.6</c:v>
                </c:pt>
                <c:pt idx="9">
                  <c:v>1373.2</c:v>
                </c:pt>
                <c:pt idx="10">
                  <c:v>1262.1966024999999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98424320"/>
        <c:axId val="73459968"/>
      </c:barChart>
      <c:lineChart>
        <c:grouping val="standard"/>
        <c:varyColors val="0"/>
        <c:ser>
          <c:idx val="1"/>
          <c:order val="1"/>
          <c:tx>
            <c:strRef>
              <c:f>Ninis!$N$3</c:f>
              <c:strCache>
                <c:ptCount val="1"/>
                <c:pt idx="0">
                  <c:v>NEET rate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Ninis!$C$1:$M$1</c:f>
              <c:numCache>
                <c:formatCode>General</c:formatCode>
                <c:ptCount val="11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</c:numCache>
            </c:numRef>
          </c:cat>
          <c:val>
            <c:numRef>
              <c:f>Ninis!$C$4:$M$4</c:f>
              <c:numCache>
                <c:formatCode>0.0%</c:formatCode>
                <c:ptCount val="11"/>
                <c:pt idx="0">
                  <c:v>0.13549090995339402</c:v>
                </c:pt>
                <c:pt idx="1">
                  <c:v>0.13449334942696306</c:v>
                </c:pt>
                <c:pt idx="2">
                  <c:v>0.16131614374249606</c:v>
                </c:pt>
                <c:pt idx="3">
                  <c:v>0.210273073798663</c:v>
                </c:pt>
                <c:pt idx="4">
                  <c:v>0.21135204578191299</c:v>
                </c:pt>
                <c:pt idx="5">
                  <c:v>0.21806857773174201</c:v>
                </c:pt>
                <c:pt idx="6">
                  <c:v>0.23512278061153397</c:v>
                </c:pt>
                <c:pt idx="7">
                  <c:v>0.23844574271170801</c:v>
                </c:pt>
                <c:pt idx="8">
                  <c:v>0.22085834736105101</c:v>
                </c:pt>
                <c:pt idx="9">
                  <c:v>0.208183623656403</c:v>
                </c:pt>
                <c:pt idx="10">
                  <c:v>0.194306655351837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425856"/>
        <c:axId val="73460544"/>
      </c:lineChart>
      <c:catAx>
        <c:axId val="9842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73459968"/>
        <c:crosses val="autoZero"/>
        <c:auto val="1"/>
        <c:lblAlgn val="ctr"/>
        <c:lblOffset val="100"/>
        <c:noMultiLvlLbl val="0"/>
      </c:catAx>
      <c:valAx>
        <c:axId val="73459968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bg-BG"/>
                  <a:t>хил.</a:t>
                </a:r>
                <a:endParaRPr lang="bg-BG" dirty="0"/>
              </a:p>
            </c:rich>
          </c:tx>
          <c:layout>
            <c:manualLayout>
              <c:xMode val="edge"/>
              <c:yMode val="edge"/>
              <c:x val="3.0999687440159303E-3"/>
              <c:y val="8.0247329515052233E-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424320"/>
        <c:crosses val="autoZero"/>
        <c:crossBetween val="between"/>
      </c:valAx>
      <c:valAx>
        <c:axId val="73460544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  <c:crossAx val="98425856"/>
        <c:crosses val="max"/>
        <c:crossBetween val="between"/>
      </c:valAx>
      <c:catAx>
        <c:axId val="98425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3460544"/>
        <c:crosses val="autoZero"/>
        <c:auto val="1"/>
        <c:lblAlgn val="ctr"/>
        <c:lblOffset val="100"/>
        <c:noMultiLvlLbl val="0"/>
      </c:cat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bg-BG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/>
      </a:pPr>
      <a:endParaRPr lang="bg-BG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0.79508</cdr:x>
      <cdr:y>0.12329</cdr:y>
    </cdr:from>
    <cdr:to>
      <cdr:x>0.94521</cdr:x>
      <cdr:y>0.22077</cdr:y>
    </cdr:to>
    <cdr:sp macro="" textlink="">
      <cdr:nvSpPr>
        <cdr:cNvPr id="11" name="CuadroTexto 1"/>
        <cdr:cNvSpPr txBox="1"/>
      </cdr:nvSpPr>
      <cdr:spPr>
        <a:xfrm xmlns:a="http://schemas.openxmlformats.org/drawingml/2006/main">
          <a:off x="6984776" y="648072"/>
          <a:ext cx="1318889" cy="5124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 w="12700">
          <a:solidFill>
            <a:schemeClr val="accent5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b="1" dirty="0" smtClean="0">
              <a:solidFill>
                <a:schemeClr val="accent1"/>
              </a:solidFill>
            </a:rPr>
            <a:t>Т1 2017 г. +2,3% растеж на годишна база</a:t>
          </a:r>
          <a:endParaRPr lang="bg-BG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0.91803</cdr:x>
      <cdr:y>0.23288</cdr:y>
    </cdr:from>
    <cdr:to>
      <cdr:x>0.94033</cdr:x>
      <cdr:y>0.31349</cdr:y>
    </cdr:to>
    <cdr:cxnSp macro="">
      <cdr:nvCxnSpPr>
        <cdr:cNvPr id="13" name="Conector recto de flecha 12"/>
        <cdr:cNvCxnSpPr/>
      </cdr:nvCxnSpPr>
      <cdr:spPr>
        <a:xfrm xmlns:a="http://schemas.openxmlformats.org/drawingml/2006/main">
          <a:off x="8064896" y="1224136"/>
          <a:ext cx="195905" cy="423733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0.69672</cdr:x>
      <cdr:y>0.0274</cdr:y>
    </cdr:from>
    <cdr:to>
      <cdr:x>0.94085</cdr:x>
      <cdr:y>0.11377</cdr:y>
    </cdr:to>
    <cdr:sp macro="" textlink="">
      <cdr:nvSpPr>
        <cdr:cNvPr id="14" name="CuadroTexto 13"/>
        <cdr:cNvSpPr txBox="1"/>
      </cdr:nvSpPr>
      <cdr:spPr>
        <a:xfrm xmlns:a="http://schemas.openxmlformats.org/drawingml/2006/main">
          <a:off x="5877028" y="144030"/>
          <a:ext cx="2059305" cy="45401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>
          <a:solidFill>
            <a:schemeClr val="accent5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 dirty="0">
              <a:solidFill>
                <a:schemeClr val="accent1"/>
              </a:solidFill>
            </a:rPr>
            <a:t>+1 487 700</a:t>
          </a:r>
          <a:r>
            <a:rPr dirty="0" smtClean="0"/>
            <a:t> </a:t>
          </a:r>
          <a:r>
            <a:rPr lang="en-GB" sz="1100" b="1" baseline="0" dirty="0">
              <a:solidFill>
                <a:schemeClr val="accent1"/>
              </a:solidFill>
            </a:rPr>
            <a:t>работни места; 408 700 от Т1 2016 г.</a:t>
          </a:r>
          <a:endParaRPr lang="bg-BG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0.73467</cdr:x>
      <cdr:y>0.71233</cdr:y>
    </cdr:from>
    <cdr:to>
      <cdr:x>0.91922</cdr:x>
      <cdr:y>0.83261</cdr:y>
    </cdr:to>
    <cdr:sp macro="" textlink="">
      <cdr:nvSpPr>
        <cdr:cNvPr id="15" name="CuadroTexto 1"/>
        <cdr:cNvSpPr txBox="1"/>
      </cdr:nvSpPr>
      <cdr:spPr>
        <a:xfrm xmlns:a="http://schemas.openxmlformats.org/drawingml/2006/main">
          <a:off x="6454080" y="3744416"/>
          <a:ext cx="1621267" cy="63226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5">
            <a:lumMod val="20000"/>
            <a:lumOff val="80000"/>
          </a:schemeClr>
        </a:solidFill>
        <a:ln xmlns:a="http://schemas.openxmlformats.org/drawingml/2006/main" w="12700">
          <a:solidFill>
            <a:schemeClr val="accent5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GB" sz="1100" b="1" dirty="0"/>
            <a:t>-</a:t>
          </a:r>
          <a:r>
            <a:rPr lang="en-GB" sz="1100" b="1" dirty="0" smtClean="0">
              <a:solidFill>
                <a:schemeClr val="accent1"/>
              </a:solidFill>
            </a:rPr>
            <a:t>2 023 200 безработни:</a:t>
          </a:r>
        </a:p>
        <a:p xmlns:a="http://schemas.openxmlformats.org/drawingml/2006/main">
          <a:pPr algn="ctr"/>
          <a:r>
            <a:rPr lang="en-GB" sz="1100" b="1" dirty="0">
              <a:solidFill>
                <a:schemeClr val="accent1"/>
              </a:solidFill>
            </a:rPr>
            <a:t>-536 400 от Т1 2016 г.</a:t>
          </a:r>
          <a:endParaRPr lang="bg-BG" sz="1100" b="1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0.06829</cdr:x>
      <cdr:y>0.79452</cdr:y>
    </cdr:from>
    <cdr:to>
      <cdr:x>0.27604</cdr:x>
      <cdr:y>0.83675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576064" y="4176464"/>
          <a:ext cx="1752429" cy="2219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050" i="1" dirty="0"/>
            <a:t>Източник: INE</a:t>
          </a:r>
        </a:p>
      </cdr:txBody>
    </cdr:sp>
  </cdr:relSizeAnchor>
  <cdr:relSizeAnchor xmlns:cdr="http://schemas.openxmlformats.org/drawingml/2006/chartDrawing">
    <cdr:from>
      <cdr:x>0.84512</cdr:x>
      <cdr:y>0.58904</cdr:y>
    </cdr:from>
    <cdr:to>
      <cdr:x>0.87926</cdr:x>
      <cdr:y>0.69863</cdr:y>
    </cdr:to>
    <cdr:cxnSp macro="">
      <cdr:nvCxnSpPr>
        <cdr:cNvPr id="9" name="Conector recto de flecha 8"/>
        <cdr:cNvCxnSpPr/>
      </cdr:nvCxnSpPr>
      <cdr:spPr>
        <a:xfrm xmlns:a="http://schemas.openxmlformats.org/drawingml/2006/main" flipV="1">
          <a:off x="7128792" y="3096344"/>
          <a:ext cx="288032" cy="576064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C0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0.01735</cdr:x>
      <cdr:y>0.94648</cdr:y>
    </cdr:from>
    <cdr:to>
      <cdr:x>0.28626</cdr:x>
      <cdr:y>0.9951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144016" y="5092739"/>
          <a:ext cx="2232248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100" i="1" dirty="0" smtClean="0"/>
            <a:t>Източник: INE</a:t>
          </a:r>
          <a:endParaRPr lang="bg-BG" sz="1100" i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0.08579</cdr:x>
      <cdr:y>0.85169</cdr:y>
    </cdr:from>
    <cdr:to>
      <cdr:x>0.57404</cdr:x>
      <cdr:y>0.91004</cdr:y>
    </cdr:to>
    <cdr:sp macro="" textlink="">
      <cdr:nvSpPr>
        <cdr:cNvPr id="2" name="CuadroTexto 3"/>
        <cdr:cNvSpPr txBox="1"/>
      </cdr:nvSpPr>
      <cdr:spPr>
        <a:xfrm xmlns:a="http://schemas.openxmlformats.org/drawingml/2006/main">
          <a:off x="359516" y="3818688"/>
          <a:ext cx="2046084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r>
            <a:rPr lang="es-ES" sz="1100" i="1" dirty="0" smtClean="0"/>
            <a:t>Източник: INE</a:t>
          </a:r>
          <a:endParaRPr lang="bg-BG" sz="1100" i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0.035</cdr:x>
      <cdr:y>0.86111</cdr:y>
    </cdr:from>
    <cdr:to>
      <cdr:x>0.42041</cdr:x>
      <cdr:y>0.93055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88032" y="4464496"/>
          <a:ext cx="3171607" cy="360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S" sz="1100" i="1" dirty="0">
              <a:latin typeface="Arial" panose="020B0604020202020204" pitchFamily="34" charset="0"/>
            </a:rPr>
            <a:t>Източник:</a:t>
          </a:r>
          <a:r>
            <a:rPr lang="es-ES" sz="1100" i="1" dirty="0"/>
            <a:t> Евростат</a:t>
          </a:r>
          <a:endParaRPr lang="bg-BG" sz="1100" i="1" dirty="0"/>
        </a:p>
      </cdr:txBody>
    </cdr:sp>
  </cdr:relSizeAnchor>
  <cdr:relSizeAnchor xmlns:cdr="http://schemas.openxmlformats.org/drawingml/2006/chartDrawing">
    <cdr:from>
      <cdr:x>0.41263</cdr:x>
      <cdr:y>0.63889</cdr:y>
    </cdr:from>
    <cdr:to>
      <cdr:x>0.92665</cdr:x>
      <cdr:y>0.82292</cdr:y>
    </cdr:to>
    <cdr:sp macro="" textlink="">
      <cdr:nvSpPr>
        <cdr:cNvPr id="4" name="Rectángulo 3"/>
        <cdr:cNvSpPr/>
      </cdr:nvSpPr>
      <cdr:spPr>
        <a:xfrm xmlns:a="http://schemas.openxmlformats.org/drawingml/2006/main">
          <a:off x="3179252" y="3312368"/>
          <a:ext cx="3960440" cy="9541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Младите на 18-24 год. с първи етап на средно образование или по-ниска степен, които не са в образователната система</a:t>
          </a:r>
        </a:p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Бележи спад 8 поредни години.</a:t>
          </a:r>
        </a:p>
        <a:p xmlns:a="http://schemas.openxmlformats.org/drawingml/2006/main">
          <a:pPr marL="171450" indent="-171450">
            <a:buFont typeface="Arial" panose="020B0604020202020204" pitchFamily="34" charset="0"/>
            <a:buChar char="•"/>
          </a:pPr>
          <a:r>
            <a:rPr lang="en-GB" sz="1400" dirty="0" smtClean="0">
              <a:latin typeface="+mn-lt"/>
            </a:rPr>
            <a:t>спад от 11,8 пункта в сравнение с преди кризата. </a:t>
          </a:r>
          <a:endParaRPr lang="bg-BG" sz="1400" dirty="0">
            <a:latin typeface="+mn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defTabSz="907898" eaLnBrk="0" hangingPunct="0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3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algn="r" defTabSz="907898" eaLnBrk="0" hangingPunct="0">
              <a:defRPr sz="1100"/>
            </a:lvl1pPr>
          </a:lstStyle>
          <a:p>
            <a:pPr>
              <a:defRPr/>
            </a:pPr>
            <a:fld id="{87D762F2-988F-45EE-9626-2BC957E70AB0}" type="datetimeFigureOut">
              <a:rPr lang="es-ES"/>
              <a:pPr>
                <a:defRPr/>
              </a:pPr>
              <a:t>29/05/2017</a:t>
            </a:fld>
            <a:endParaRPr lang="bg-BG" dirty="0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defTabSz="907898" eaLnBrk="0" hangingPunct="0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3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algn="r" defTabSz="907898" eaLnBrk="0" hangingPunct="0">
              <a:defRPr sz="1100"/>
            </a:lvl1pPr>
          </a:lstStyle>
          <a:p>
            <a:pPr>
              <a:defRPr/>
            </a:pPr>
            <a:fld id="{FFD19FE8-5F04-441B-87D0-E2400446BE59}" type="slidenum">
              <a:rPr lang="es-ES"/>
              <a:pPr>
                <a:defRPr/>
              </a:pPr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9869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613" y="2"/>
            <a:ext cx="2944545" cy="49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>
            <a:lvl1pPr algn="r"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61" y="4714653"/>
            <a:ext cx="5439355" cy="44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defTabSz="907898">
              <a:defRPr sz="1100"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13" y="9427766"/>
            <a:ext cx="2944545" cy="497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909" tIns="45457" rIns="90909" bIns="45457" numCol="1" anchor="b" anchorCtr="0" compatLnSpc="1">
            <a:prstTxWarp prst="textNoShape">
              <a:avLst/>
            </a:prstTxWarp>
          </a:bodyPr>
          <a:lstStyle>
            <a:lvl1pPr algn="r" defTabSz="907898">
              <a:defRPr sz="1100"/>
            </a:lvl1pPr>
          </a:lstStyle>
          <a:p>
            <a:pPr>
              <a:defRPr/>
            </a:pPr>
            <a:fld id="{E981E289-8DBA-47C1-848A-99540EE212F6}" type="slidenum">
              <a:rPr lang="en-US"/>
              <a:pPr>
                <a:defRPr/>
              </a:pPr>
              <a:t>‹#›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73290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477322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GB" altLang="es-ES_tradnl" sz="800"/>
          </a:p>
        </p:txBody>
      </p:sp>
    </p:spTree>
    <p:extLst>
      <p:ext uri="{BB962C8B-B14F-4D97-AF65-F5344CB8AC3E}">
        <p14:creationId xmlns:p14="http://schemas.microsoft.com/office/powerpoint/2010/main" val="3014253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751768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 sz="1000"/>
          </a:p>
        </p:txBody>
      </p:sp>
    </p:spTree>
    <p:extLst>
      <p:ext uri="{BB962C8B-B14F-4D97-AF65-F5344CB8AC3E}">
        <p14:creationId xmlns:p14="http://schemas.microsoft.com/office/powerpoint/2010/main" val="4250294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4008911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4169"/>
            <a:fld id="{5B02E732-BBBF-47F8-871B-395EF96B8F18}" type="slidenum">
              <a:rPr lang="en-US" smtClean="0"/>
              <a:pPr defTabSz="914169"/>
              <a:t>16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24193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17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004252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18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9043304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19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75424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22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22949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23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2447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627744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24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37742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050146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dirty="0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6398"/>
            <a:fld id="{5B02E732-BBBF-47F8-871B-395EF96B8F18}" type="slidenum">
              <a:rPr lang="en-US" smtClean="0"/>
              <a:pPr defTabSz="906398"/>
              <a:t>5</a:t>
            </a:fld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821218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555947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1310596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302518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654932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altLang="es-ES_tradnl"/>
          </a:p>
        </p:txBody>
      </p:sp>
    </p:spTree>
    <p:extLst>
      <p:ext uri="{BB962C8B-B14F-4D97-AF65-F5344CB8AC3E}">
        <p14:creationId xmlns:p14="http://schemas.microsoft.com/office/powerpoint/2010/main" val="2651075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5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6" name="7 Imagen" descr="EmpleoYSeguridadSocial_buen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35988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7" name="2 Marcador de fecha"/>
          <p:cNvSpPr>
            <a:spLocks noGrp="1"/>
          </p:cNvSpPr>
          <p:nvPr>
            <p:ph type="dt" sz="half" idx="10"/>
          </p:nvPr>
        </p:nvSpPr>
        <p:spPr>
          <a:xfrm>
            <a:off x="914400" y="588645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804A9166-5931-4D6A-83C8-4AAFE3A87A6D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5886450"/>
            <a:ext cx="2895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118350" y="647700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5745A82C-21B6-41A5-9288-6AC08432C9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7EAB3-C7AE-463C-BB97-A8C173B9D271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2ED-B9D4-42CE-9330-78AE159DE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C72E-32D8-4EFE-8FA6-9225569B1C02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3508-E425-402E-A1F8-1F33217CB2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C467-D3A6-429F-9498-FFFD13164BB7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D259-E213-4768-BFB8-8E8C0F3527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77CF-325C-41F0-AA10-9291244FAA34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23EF1-C1A4-4CD6-BE8B-02E716B14A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9CF5D-8C39-49F8-8CF3-8EEF419F4763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5950-895A-4C89-809F-45AF8E2E26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5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6" name="13 Imagen" descr="EmpleoYSeguridadSocial_buen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35988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7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D8F35-3CEA-41DE-AFB1-86B78BCBC4E5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8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E101-92A6-40C7-B513-B24D942407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693465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4400" y="588645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51AB7B6-3784-4061-BC7A-BF788B8A6B5B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886450"/>
            <a:ext cx="2895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18350" y="6477000"/>
            <a:ext cx="1752600" cy="3810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4B374E9-1CB0-410D-908D-BDA79F1291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525A3-880C-4549-B5F1-5FFB66067789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06773-3818-4814-8EC8-2E512E516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5017D-44DD-4AED-9665-8BF6B504DAB3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C120C-A5E8-408C-A47F-393B5333A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65E42-6C84-409B-9109-7A1A977426B7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B5902-14D6-4718-82F9-0F2F6C6A0D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B9ACE-6187-489B-A044-761CEBC77690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7450-DB79-40CD-A835-F39D80198B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ED5A9-2E4A-4668-9F97-051A73C5F293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30497-F501-4872-BE80-D98359362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2468-C1CB-4F6F-9D50-CABE637DC42F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76D48-9574-4C82-8849-B242525AE1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00BCB-C422-4AE0-A847-482EBCBE81C8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46EDA-CFF5-460B-AF36-B0993A1516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3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91" r:id="rId1"/>
    <p:sldLayoutId id="2147484292" r:id="rId2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bg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rgbClr val="0033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2000">
          <a:solidFill>
            <a:schemeClr val="bg2"/>
          </a:solidFill>
          <a:latin typeface="+mn-lt"/>
          <a:ea typeface="+mn-ea"/>
          <a:cs typeface="+mn-cs"/>
        </a:defRPr>
      </a:lvl1pPr>
      <a:lvl2pPr marL="1081088" indent="-28575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Arial Unicode MS" pitchFamily="34" charset="-128"/>
        <a:buChar char="-"/>
        <a:defRPr>
          <a:solidFill>
            <a:schemeClr val="bg2"/>
          </a:solidFill>
          <a:latin typeface="+mn-lt"/>
        </a:defRPr>
      </a:lvl2pPr>
      <a:lvl3pPr marL="1489075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600">
          <a:solidFill>
            <a:schemeClr val="bg2"/>
          </a:solidFill>
          <a:latin typeface="+mn-lt"/>
        </a:defRPr>
      </a:lvl3pPr>
      <a:lvl4pPr marL="1897063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600">
          <a:solidFill>
            <a:schemeClr val="bg2"/>
          </a:solidFill>
          <a:latin typeface="+mn-lt"/>
        </a:defRPr>
      </a:lvl4pPr>
      <a:lvl5pPr marL="2305050" indent="-228600" algn="l" rtl="0" eaLnBrk="0" fontAlgn="base" hangingPunct="0">
        <a:spcBef>
          <a:spcPct val="20000"/>
        </a:spcBef>
        <a:spcAft>
          <a:spcPct val="0"/>
        </a:spcAft>
        <a:buClr>
          <a:srgbClr val="969696"/>
        </a:buClr>
        <a:buFont typeface="Wingdings" pitchFamily="2" charset="2"/>
        <a:buChar char="§"/>
        <a:defRPr sz="14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 Unicode MS" pitchFamily="34" charset="-128"/>
        <a:buChar char="-"/>
        <a:defRPr sz="1400">
          <a:solidFill>
            <a:schemeClr val="bg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726BE5B-95FB-465F-BACE-1F93FD2EB16E}" type="datetime1">
              <a:rPr lang="es-ES"/>
              <a:pPr>
                <a:defRPr/>
              </a:pPr>
              <a:t>29/05/2017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2774DFE2-083F-46F1-A77C-5943D290C6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055" name="Group 4"/>
          <p:cNvGrpSpPr>
            <a:grpSpLocks/>
          </p:cNvGrpSpPr>
          <p:nvPr userDrawn="1"/>
        </p:nvGrpSpPr>
        <p:grpSpPr bwMode="auto">
          <a:xfrm>
            <a:off x="0" y="0"/>
            <a:ext cx="1625600" cy="6858000"/>
            <a:chOff x="0" y="0"/>
            <a:chExt cx="327" cy="4320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327" cy="4320"/>
            </a:xfrm>
            <a:prstGeom prst="rect">
              <a:avLst/>
            </a:prstGeom>
            <a:gradFill rotWithShape="0">
              <a:gsLst>
                <a:gs pos="0">
                  <a:srgbClr val="F2CA00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spcBef>
                  <a:spcPct val="50000"/>
                </a:spcBef>
                <a:buClr>
                  <a:srgbClr val="0000FF"/>
                </a:buClr>
                <a:buFont typeface="Wingdings" pitchFamily="2" charset="2"/>
                <a:buNone/>
                <a:defRPr/>
              </a:pPr>
              <a:endParaRPr lang="es-ES" sz="2800" dirty="0">
                <a:solidFill>
                  <a:schemeClr val="bg1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9" name="Text Box 6"/>
            <p:cNvSpPr txBox="1">
              <a:spLocks noChangeAspect="1" noChangeArrowheads="1"/>
            </p:cNvSpPr>
            <p:nvPr/>
          </p:nvSpPr>
          <p:spPr bwMode="auto">
            <a:xfrm rot="-5400000">
              <a:off x="-1840" y="1985"/>
              <a:ext cx="3983" cy="303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/>
          </p:spPr>
          <p:txBody>
            <a:bodyPr vert="eaVert"/>
            <a:lstStyle>
              <a:lvl1pPr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620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s-ES" sz="2200" b="1" dirty="0" smtClean="0">
                <a:solidFill>
                  <a:srgbClr val="FFFFCC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pic>
        <p:nvPicPr>
          <p:cNvPr id="2056" name="9 Imagen" descr="EmpleoYSeguridadSocial_bueno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38" y="230188"/>
            <a:ext cx="251936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  <p:sldLayoutId id="2147484290" r:id="rId12"/>
    <p:sldLayoutId id="2147484293" r:id="rId13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D7748-0CEB-4D55-9AA9-A05F6AC327F8}" type="slidenum">
              <a:rPr lang="en-US" smtClean="0"/>
              <a:pPr>
                <a:defRPr/>
              </a:pPr>
              <a:t>1</a:t>
            </a:fld>
            <a:endParaRPr lang="bg-BG" dirty="0"/>
          </a:p>
        </p:txBody>
      </p:sp>
      <p:grpSp>
        <p:nvGrpSpPr>
          <p:cNvPr id="6148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6150" name="4 Imagen" descr="cabecera-sup.jp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5 Imagen" descr="cabecera-inf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1777777" y="3068960"/>
            <a:ext cx="684076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bg-BG" sz="2600" b="1" dirty="0" smtClean="0">
              <a:solidFill>
                <a:srgbClr val="FFC000"/>
              </a:solidFill>
            </a:endParaRPr>
          </a:p>
          <a:p>
            <a:pPr algn="ctr"/>
            <a:r>
              <a:rPr lang="en-GB" sz="2600" b="1" dirty="0" smtClean="0">
                <a:solidFill>
                  <a:srgbClr val="FFC000"/>
                </a:solidFill>
              </a:rPr>
              <a:t>Гаранция за младежта – средносрочен преглед на изпълнението</a:t>
            </a:r>
            <a:endParaRPr lang="bg-BG" sz="2600" b="1" dirty="0">
              <a:solidFill>
                <a:srgbClr val="FFC000"/>
              </a:solidFill>
            </a:endParaRPr>
          </a:p>
        </p:txBody>
      </p:sp>
      <p:sp>
        <p:nvSpPr>
          <p:cNvPr id="10" name="7 Rectángulo"/>
          <p:cNvSpPr>
            <a:spLocks noChangeArrowheads="1"/>
          </p:cNvSpPr>
          <p:nvPr/>
        </p:nvSpPr>
        <p:spPr bwMode="auto">
          <a:xfrm>
            <a:off x="1252348" y="1821775"/>
            <a:ext cx="7056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s-ES_tradnl" altLang="es-ES_tradnl" sz="4000" b="1" dirty="0">
                <a:solidFill>
                  <a:srgbClr val="FBDA15"/>
                </a:solidFill>
                <a:latin typeface="Trebuchet MS" charset="0"/>
              </a:rPr>
              <a:t>[</a:t>
            </a:r>
            <a:r>
              <a:rPr lang="en-US" altLang="es-ES_tradnl" sz="3200" b="1" i="1" dirty="0">
                <a:solidFill>
                  <a:srgbClr val="C00000"/>
                </a:solidFill>
              </a:rPr>
              <a:t>ГАРАНЦИЯ ЗА МЛАДЕЖТА В ИСПАНИЯ </a:t>
            </a:r>
            <a:r>
              <a:rPr lang="es-ES_tradnl" altLang="es-ES_tradnl" sz="4000" b="1" dirty="0" smtClean="0">
                <a:solidFill>
                  <a:srgbClr val="FBDA15"/>
                </a:solidFill>
                <a:latin typeface="Trebuchet MS" charset="0"/>
              </a:rPr>
              <a:t>]</a:t>
            </a:r>
            <a:endParaRPr lang="bg-BG" altLang="es-ES_tradnl" sz="4000" b="1" dirty="0">
              <a:solidFill>
                <a:srgbClr val="FBDA15"/>
              </a:solidFill>
              <a:latin typeface="Trebuchet MS" charset="0"/>
            </a:endParaRPr>
          </a:p>
        </p:txBody>
      </p:sp>
      <p:sp>
        <p:nvSpPr>
          <p:cNvPr id="11" name="7 Rectángulo"/>
          <p:cNvSpPr>
            <a:spLocks noChangeArrowheads="1"/>
          </p:cNvSpPr>
          <p:nvPr/>
        </p:nvSpPr>
        <p:spPr bwMode="auto">
          <a:xfrm>
            <a:off x="1249822" y="4393055"/>
            <a:ext cx="70564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s-ES" altLang="es-ES_tradnl" sz="2000" b="1" i="1" dirty="0" smtClean="0">
                <a:solidFill>
                  <a:srgbClr val="C00000"/>
                </a:solidFill>
              </a:rPr>
              <a:t>София, 30 май 2017 г.</a:t>
            </a:r>
            <a:endParaRPr lang="bg-BG" altLang="es-ES_tradnl" sz="4000" b="1" dirty="0">
              <a:solidFill>
                <a:srgbClr val="FBDA15"/>
              </a:solidFill>
              <a:latin typeface="Trebuchet M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2120" y="5166161"/>
            <a:ext cx="244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600" b="1" dirty="0">
                <a:solidFill>
                  <a:srgbClr val="FFC000"/>
                </a:solidFill>
              </a:rPr>
              <a:t>Даниел </a:t>
            </a:r>
            <a:r>
              <a:rPr lang="bg-BG" sz="1600" b="1" dirty="0" err="1" smtClean="0">
                <a:solidFill>
                  <a:srgbClr val="FFC000"/>
                </a:solidFill>
              </a:rPr>
              <a:t>Солана</a:t>
            </a:r>
            <a:endParaRPr lang="bg-BG" sz="1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838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323850" y="968375"/>
            <a:ext cx="84963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300" b="1" dirty="0">
                <a:solidFill>
                  <a:srgbClr val="404040"/>
                </a:solidFill>
              </a:rPr>
              <a:t>ИСПАНСКИ НАЦИОНАЛЕН ПЛАН ЗА ИЗПЪЛНЕНИЕ</a:t>
            </a:r>
            <a:r>
              <a:rPr sz="1300" dirty="0" smtClean="0"/>
              <a:t> </a:t>
            </a:r>
            <a:r>
              <a:rPr lang="es-ES" altLang="es-ES_tradnl" sz="1300" b="1" dirty="0">
                <a:solidFill>
                  <a:srgbClr val="404040"/>
                </a:solidFill>
              </a:rPr>
              <a:t>НА ГАРАНЦИЯТА ЗА МЛАДЕЖТА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представен през декември 2013 г.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График за разработване и прилагане (към момента няма забавяне)</a:t>
            </a:r>
            <a:endParaRPr lang="bg-BG" altLang="es-ES_tradnl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3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300" b="1" dirty="0">
                <a:solidFill>
                  <a:srgbClr val="404040"/>
                </a:solidFill>
              </a:rPr>
              <a:t>ОПЕРАТИВЕН ПЛАН ЗА</a:t>
            </a:r>
            <a:r>
              <a:rPr sz="1300" dirty="0" smtClean="0"/>
              <a:t> </a:t>
            </a:r>
            <a:r>
              <a:rPr lang="es-ES" altLang="es-ES_tradnl" sz="1300" b="1" dirty="0">
                <a:solidFill>
                  <a:srgbClr val="404040"/>
                </a:solidFill>
              </a:rPr>
              <a:t>МЛАДЕЖКАТА ЗАЕТОСТ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представен през юни 2014 г.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С цел реализиране на инициативата за младежка заетост в рамките на структурирането и проектирането на Европейския социален фонд за програмния</a:t>
            </a:r>
            <a:r>
              <a:rPr sz="1300" dirty="0" smtClean="0"/>
              <a:t> </a:t>
            </a:r>
            <a:r>
              <a:rPr lang="es-ES" altLang="es-ES_tradnl" sz="1300" dirty="0"/>
              <a:t>период 2014-2020 г.</a:t>
            </a:r>
            <a:endParaRPr lang="bg-BG" altLang="es-ES_tradnl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Структуриране на</a:t>
            </a:r>
            <a:r>
              <a:rPr sz="1300" dirty="0" smtClean="0"/>
              <a:t> </a:t>
            </a:r>
            <a:r>
              <a:rPr lang="es-ES" altLang="es-ES_tradnl" sz="1300" dirty="0"/>
              <a:t>националното финансиране: Обща вноска от държавния бюджет за ГМ в допълнение към ЕСФ</a:t>
            </a:r>
            <a:endParaRPr lang="bg-BG" altLang="es-ES_tradnl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3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300" b="1" dirty="0">
                <a:solidFill>
                  <a:srgbClr val="404040"/>
                </a:solidFill>
              </a:rPr>
              <a:t>REAL DECRETO LEY 8/2014 (КРАЛСКИ ДЕКРЕТ) &amp; LEY 8/2014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Създаване на правна рамка Испанска национална схема за Гаранцията за младежта.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Влиза в сила на 7 юли 2014 г.</a:t>
            </a:r>
            <a:endParaRPr lang="bg-BG" altLang="es-ES_tradnl" sz="13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3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300" b="1" dirty="0" smtClean="0">
                <a:solidFill>
                  <a:srgbClr val="404040"/>
                </a:solidFill>
              </a:rPr>
              <a:t>ДЕЙСТВИЯ НА МЕСТНО НИВО</a:t>
            </a:r>
            <a:endParaRPr lang="bg-BG" altLang="es-ES_tradnl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300" dirty="0"/>
              <a:t>Програма съвместно с Испанската търговска камара за стимулиране на местната заетост с местните съвети.</a:t>
            </a:r>
            <a:endParaRPr lang="bg-BG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300" dirty="0" smtClean="0"/>
              <a:t>Испанското министерство на заетостта съвместно с Министерството на публичната администрация ще мобилизира бюджет от 100 млн. евро за местната администрация, за да подобри заетостта сред младите хора на местно ниво.</a:t>
            </a:r>
            <a:endParaRPr lang="bg-BG" sz="13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300" dirty="0"/>
              <a:t>В допълнение регионите изпращат изрични покани до местните органи в своите компетенции по отношение на Европейския социален фонд и бюджетите, управлявани от регионалните обществени служби по заетост.</a:t>
            </a:r>
            <a:r>
              <a:rPr lang="en-GB" sz="1400" dirty="0"/>
              <a:t> </a:t>
            </a:r>
            <a:endParaRPr lang="bg-BG" sz="1400" dirty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  <p:sp>
        <p:nvSpPr>
          <p:cNvPr id="8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Гаранция за младежта: инструменти за повишаване на младежката заетост 2/2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44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7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49158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59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9154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Rectangle 3"/>
          <p:cNvSpPr txBox="1">
            <a:spLocks noChangeArrowheads="1"/>
          </p:cNvSpPr>
          <p:nvPr/>
        </p:nvSpPr>
        <p:spPr bwMode="auto">
          <a:xfrm>
            <a:off x="541338" y="1052736"/>
            <a:ext cx="799147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4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200" b="1" dirty="0">
                <a:solidFill>
                  <a:srgbClr val="404040"/>
                </a:solidFill>
              </a:rPr>
              <a:t>REAL DECRETO LEY 8/2014 (КРАЛСКИ ДЕКРЕТ) &amp; LAW 18/2014</a:t>
            </a:r>
            <a:endParaRPr lang="bg-BG" altLang="es-ES_tradnl" sz="12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n-US" sz="1200" dirty="0" smtClean="0"/>
              <a:t>		</a:t>
            </a:r>
            <a:r>
              <a:rPr lang="es-ES" altLang="es-ES_tradnl" sz="1200" b="1" dirty="0">
                <a:solidFill>
                  <a:srgbClr val="404040"/>
                </a:solidFill>
              </a:rPr>
              <a:t>Определение на NEET в Испания за бенефициенти по испанската схема за ГМ: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 smtClean="0"/>
              <a:t>16-30 год.</a:t>
            </a: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безработни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невключени в обучение и образование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200" dirty="0"/>
          </a:p>
          <a:p>
            <a:pPr lvl="2" eaLnBrk="1" hangingPunct="1"/>
            <a:r>
              <a:rPr lang="en-GB" altLang="es-ES_tradnl" sz="1200" b="1" dirty="0"/>
              <a:t>Система за регистрация за бенефициенти по испанската схема за ГМ</a:t>
            </a:r>
            <a:endParaRPr lang="bg-BG" altLang="es-ES_tradnl" sz="1200" b="1" dirty="0"/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s-ES" altLang="es-ES_tradnl" sz="1200" dirty="0"/>
              <a:t>Електронна регистрация (хартиен формуляр за кандидатстване</a:t>
            </a:r>
            <a:r>
              <a:rPr sz="1200" dirty="0" smtClean="0"/>
              <a:t> </a:t>
            </a:r>
            <a:r>
              <a:rPr lang="es-ES" altLang="es-ES_tradnl" sz="1200" dirty="0"/>
              <a:t>за хора</a:t>
            </a:r>
            <a:r>
              <a:rPr sz="1200" dirty="0" smtClean="0"/>
              <a:t> </a:t>
            </a:r>
            <a:r>
              <a:rPr lang="es-ES" altLang="es-ES_tradnl" sz="1200" dirty="0"/>
              <a:t>с увреждания и/или риск от социална изолация като допълнителен начин за регистрация):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Проверка на възрастта (база данни на публичната администрация)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Проверка на безработицата (база данни за социално осигуряване)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Декларация, че не участва в обучение (подписана от кандидата)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200" dirty="0"/>
              <a:t>Декларация, че не участва в образование (подписана от кандидата)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200" dirty="0" smtClean="0"/>
              <a:t>Формуляр за кандидатстване за лица с увреждания и хора в риск от социална изолация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200" dirty="0" smtClean="0"/>
              <a:t>Специфичните процедури се управляват в сътрудничество със заинтересованите страни</a:t>
            </a:r>
          </a:p>
          <a:p>
            <a:pPr marL="1200150" lvl="2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altLang="es-ES_tradnl" sz="1200" dirty="0" smtClean="0"/>
              <a:t>Пряка регистрация в обществена служба по заетостта </a:t>
            </a: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200" b="1" dirty="0"/>
              <a:t>Уебсайт на испанската ГМ: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200" dirty="0"/>
              <a:t>Информация</a:t>
            </a: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200" dirty="0"/>
              <a:t>Пресечна точка за служители и работодатели</a:t>
            </a: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2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s-ES" altLang="es-ES_tradnl" sz="1200" b="1" dirty="0"/>
              <a:t>Инструмент за координация, последващи действия</a:t>
            </a:r>
            <a:r>
              <a:rPr sz="1200" dirty="0" smtClean="0"/>
              <a:t> </a:t>
            </a:r>
            <a:r>
              <a:rPr lang="es-ES" altLang="es-ES_tradnl" sz="1200" b="1" dirty="0"/>
              <a:t>и оценка </a:t>
            </a:r>
            <a:r>
              <a:rPr lang="es-ES" altLang="es-ES_tradnl" sz="1200" i="1" dirty="0" smtClean="0"/>
              <a:t>(обществени служби по заетостта, CCAA, образование, INJUVE, социални партньори и др.)</a:t>
            </a:r>
            <a:endParaRPr lang="bg-BG" altLang="es-ES_tradnl" sz="1200" i="1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b="1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n-US" dirty="0" smtClean="0"/>
              <a:t>	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400" b="1" dirty="0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73100" y="1196975"/>
            <a:ext cx="8147050" cy="513715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 charset="0"/>
              </a:rPr>
              <a:t>Гаранция за младежта: Определение на NEET и инструменти</a:t>
            </a:r>
            <a:endParaRPr lang="bg-BG" sz="20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28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Segnaposto contenuto 3"/>
          <p:cNvPicPr>
            <a:picLocks noChangeAspect="1"/>
          </p:cNvPicPr>
          <p:nvPr/>
        </p:nvPicPr>
        <p:blipFill>
          <a:blip r:embed="rId3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 txBox="1">
            <a:spLocks noChangeArrowheads="1"/>
          </p:cNvSpPr>
          <p:nvPr/>
        </p:nvSpPr>
        <p:spPr bwMode="auto">
          <a:xfrm>
            <a:off x="2184400" y="1268413"/>
            <a:ext cx="6996113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Единен каталог на действия (1/2):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2000" b="1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2000" b="1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258888" y="1268413"/>
            <a:ext cx="7427912" cy="49688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4711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513" y="1600200"/>
            <a:ext cx="52609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Гаранция за младежта: мерки и инициативи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47109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47110" name="4 Imagen" descr="cabecera-sup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1" name="5 Imagen" descr="cabecera-inf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6749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Segnaposto contenuto 3"/>
          <p:cNvPicPr>
            <a:picLocks noChangeAspect="1"/>
          </p:cNvPicPr>
          <p:nvPr/>
        </p:nvPicPr>
        <p:blipFill>
          <a:blip r:embed="rId3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3"/>
          <p:cNvSpPr txBox="1">
            <a:spLocks noChangeArrowheads="1"/>
          </p:cNvSpPr>
          <p:nvPr/>
        </p:nvSpPr>
        <p:spPr bwMode="auto">
          <a:xfrm>
            <a:off x="2184400" y="1268413"/>
            <a:ext cx="6996113" cy="526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altLang="es-ES_tradnl" sz="2000" b="1">
                <a:solidFill>
                  <a:srgbClr val="404040"/>
                </a:solidFill>
              </a:rPr>
              <a:t>Единен каталог на действия (2/2):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2000" b="1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2000" b="1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258888" y="1268413"/>
            <a:ext cx="7427912" cy="49688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pic>
        <p:nvPicPr>
          <p:cNvPr id="5735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11325"/>
            <a:ext cx="53641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Гаранция за младежта: мерки и инициативи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57349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57350" name="4 Imagen" descr="cabecera-sup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1" name="5 Imagen" descr="cabecera-inf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4012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5" name="3 Grupo"/>
          <p:cNvGrpSpPr>
            <a:grpSpLocks noChangeAspect="1"/>
          </p:cNvGrpSpPr>
          <p:nvPr/>
        </p:nvGrpSpPr>
        <p:grpSpPr bwMode="auto">
          <a:xfrm>
            <a:off x="0" y="5805488"/>
            <a:ext cx="9144000" cy="1008062"/>
            <a:chOff x="0" y="5717437"/>
            <a:chExt cx="9144000" cy="1140563"/>
          </a:xfrm>
        </p:grpSpPr>
        <p:pic>
          <p:nvPicPr>
            <p:cNvPr id="46086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6082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3"/>
          <p:cNvSpPr txBox="1">
            <a:spLocks noChangeArrowheads="1"/>
          </p:cNvSpPr>
          <p:nvPr/>
        </p:nvSpPr>
        <p:spPr bwMode="auto">
          <a:xfrm>
            <a:off x="570706" y="955379"/>
            <a:ext cx="8002587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b="1" dirty="0">
              <a:solidFill>
                <a:srgbClr val="404040"/>
              </a:solidFill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r>
              <a:rPr lang="en-US" altLang="es-ES_tradnl" b="1" dirty="0">
                <a:solidFill>
                  <a:srgbClr val="404040"/>
                </a:solidFill>
              </a:rPr>
              <a:t>	</a:t>
            </a:r>
            <a:r>
              <a:rPr lang="es-ES" altLang="es-ES_tradnl" b="1" dirty="0">
                <a:solidFill>
                  <a:srgbClr val="404040"/>
                </a:solidFill>
              </a:rPr>
              <a:t>ПРЕДИ, ПО ВРЕМЕ и СЛЕД изпълнението на испанската схема за ГМ:</a:t>
            </a: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АКТИВНО УЧАСТИЕ И ПРИНОС ОТ СОЦИАЛНИТЕ ПАРТНЬОРИ</a:t>
            </a: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АКТИВНО УЧАСТИЕ И ПРИНОС ОТ РЕГИОНИТЕ</a:t>
            </a:r>
            <a:endParaRPr lang="bg-BG" altLang="es-ES_tradnl" sz="1600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600" dirty="0" smtClean="0"/>
              <a:t>Браншова конференция по въпросите на заетостта и труда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600" dirty="0" smtClean="0"/>
              <a:t>Комисия за наблюдение и оценка на испанската схема за ГМ (създадена с RDL 8/2014)</a:t>
            </a:r>
            <a:endParaRPr lang="bg-BG" altLang="es-ES_tradnl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dirty="0" smtClean="0"/>
              <a:t> </a:t>
            </a:r>
            <a:r>
              <a:rPr lang="es-ES" altLang="es-ES_tradnl" sz="1600" dirty="0"/>
              <a:t>Работни групи:</a:t>
            </a: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>
                <a:solidFill>
                  <a:srgbClr val="404040"/>
                </a:solidFill>
              </a:rPr>
              <a:t>Информационна система и база данни</a:t>
            </a:r>
            <a:endParaRPr lang="bg-BG" altLang="es-ES_tradnl" sz="1600" dirty="0">
              <a:solidFill>
                <a:srgbClr val="404040"/>
              </a:solidFill>
            </a:endParaRP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>
                <a:solidFill>
                  <a:srgbClr val="404040"/>
                </a:solidFill>
              </a:rPr>
              <a:t>Добри практики и пилотни</a:t>
            </a:r>
            <a:r>
              <a:rPr dirty="0" smtClean="0"/>
              <a:t> </a:t>
            </a:r>
            <a:r>
              <a:rPr lang="es-ES" altLang="es-ES_tradnl" sz="1600" dirty="0">
                <a:solidFill>
                  <a:srgbClr val="404040"/>
                </a:solidFill>
              </a:rPr>
              <a:t>проекти</a:t>
            </a:r>
            <a:endParaRPr lang="bg-BG" altLang="es-ES_tradnl" sz="1600" dirty="0">
              <a:solidFill>
                <a:srgbClr val="404040"/>
              </a:solidFill>
            </a:endParaRPr>
          </a:p>
          <a:p>
            <a:pPr lvl="3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Tx/>
              <a:buChar char="-"/>
            </a:pPr>
            <a:r>
              <a:rPr lang="es-ES" altLang="es-ES_tradnl" sz="1600" dirty="0">
                <a:solidFill>
                  <a:srgbClr val="404040"/>
                </a:solidFill>
              </a:rPr>
              <a:t>Показатели</a:t>
            </a:r>
            <a:endParaRPr lang="bg-BG" altLang="es-ES_tradnl" sz="1600" dirty="0">
              <a:solidFill>
                <a:srgbClr val="404040"/>
              </a:solidFill>
            </a:endParaRPr>
          </a:p>
          <a:p>
            <a:pPr lvl="1" eaLnBrk="1" hangingPunct="1"/>
            <a:endParaRPr lang="bg-BG" altLang="es-ES_tradnl" sz="1600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600" b="1" dirty="0">
                <a:solidFill>
                  <a:srgbClr val="404040"/>
                </a:solidFill>
              </a:rPr>
              <a:t>АКТИВНО УЧАСТИЕ И ПРИНОС ОТ ОБЩЕСТВЕНИТЕ СЛУЖБИ ПО ЗАЕТОСТ, МЛАДЕЖКИ ИНСТИТУТ </a:t>
            </a:r>
            <a:r>
              <a:rPr lang="es-ES" altLang="es-ES_tradnl" sz="1600" b="1" dirty="0" smtClean="0">
                <a:solidFill>
                  <a:srgbClr val="404040"/>
                </a:solidFill>
              </a:rPr>
              <a:t>(INJUVE) И МЛАДЕЖКИ БЮРА (местна и регионална мрежа), СУБЕКТИ ОТ ТРЕТИ СЕКТОРИ </a:t>
            </a:r>
            <a:r>
              <a:rPr lang="es-ES" altLang="es-ES_tradnl" sz="1600" b="1" dirty="0">
                <a:solidFill>
                  <a:srgbClr val="404040"/>
                </a:solidFill>
              </a:rPr>
              <a:t>И ТЪРГОВСКИ КАМАРИ</a:t>
            </a: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b="1" dirty="0">
              <a:solidFill>
                <a:srgbClr val="404040"/>
              </a:solidFill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b="1" dirty="0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b="1" dirty="0">
              <a:solidFill>
                <a:srgbClr val="40404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b="1" dirty="0">
              <a:solidFill>
                <a:srgbClr val="404040"/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684213" y="1127125"/>
            <a:ext cx="8230137" cy="511016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Гаранция за младежта: сътрудничество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7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 smtClean="0">
                <a:solidFill>
                  <a:srgbClr val="C00000"/>
                </a:solidFill>
              </a:rPr>
              <a:t>Гаранция за младежта в Испания: данни и въздействие</a:t>
            </a:r>
            <a:endParaRPr lang="bg-BG" altLang="es-ES_tradnl" sz="2800" b="1" i="1" dirty="0" smtClean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501855" y="6372225"/>
            <a:ext cx="489745" cy="381000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16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60648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Начало на Гаранцията за младежта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/>
          </p:nvPr>
        </p:nvGraphicFramePr>
        <p:xfrm>
          <a:off x="539552" y="1484784"/>
          <a:ext cx="8299648" cy="4896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6079260" y="5373216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Източник: MEYSS</a:t>
            </a:r>
            <a:endParaRPr lang="bg-BG" sz="1100" i="1" dirty="0"/>
          </a:p>
        </p:txBody>
      </p:sp>
    </p:spTree>
    <p:extLst>
      <p:ext uri="{BB962C8B-B14F-4D97-AF65-F5344CB8AC3E}">
        <p14:creationId xmlns:p14="http://schemas.microsoft.com/office/powerpoint/2010/main" val="3733525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17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Ръстът на младежката заетост е над общия ръст на заетостта 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4863844"/>
              </p:ext>
            </p:extLst>
          </p:nvPr>
        </p:nvGraphicFramePr>
        <p:xfrm>
          <a:off x="457200" y="1173955"/>
          <a:ext cx="8382000" cy="5207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398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18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Младежката безработица започва да спада... 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4930046"/>
              </p:ext>
            </p:extLst>
          </p:nvPr>
        </p:nvGraphicFramePr>
        <p:xfrm>
          <a:off x="539552" y="1340768"/>
          <a:ext cx="8301184" cy="538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1840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19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... макар да е все още доста висока</a:t>
            </a: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2546736"/>
              </p:ext>
            </p:extLst>
          </p:nvPr>
        </p:nvGraphicFramePr>
        <p:xfrm>
          <a:off x="683568" y="1340768"/>
          <a:ext cx="8003232" cy="5040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1314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770205" y="1398588"/>
            <a:ext cx="8049945" cy="4117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Гаранция за младежта в Испания </a:t>
            </a: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altLang="es-ES_tradnl" sz="11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>
                <a:solidFill>
                  <a:srgbClr val="404040"/>
                </a:solidFill>
              </a:rPr>
              <a:t>Въведение</a:t>
            </a:r>
            <a:endParaRPr lang="bg-BG" altLang="es-ES_tradnl" sz="2400" b="1" dirty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smtClean="0">
                <a:solidFill>
                  <a:srgbClr val="404040"/>
                </a:solidFill>
              </a:rPr>
              <a:t>Лица, невключени в образование, обучение </a:t>
            </a:r>
            <a:r>
              <a:rPr lang="es-ES" altLang="es-ES_tradnl" sz="2400" b="1" dirty="0" err="1" smtClean="0">
                <a:solidFill>
                  <a:srgbClr val="404040"/>
                </a:solidFill>
              </a:rPr>
              <a:t>или</a:t>
            </a:r>
            <a:r>
              <a:rPr lang="es-ES" altLang="es-ES_tradnl" sz="2400" b="1" dirty="0" smtClean="0">
                <a:solidFill>
                  <a:srgbClr val="404040"/>
                </a:solidFill>
              </a:rPr>
              <a:t> </a:t>
            </a:r>
            <a:r>
              <a:rPr lang="es-ES" altLang="es-ES_tradnl" sz="2400" b="1" dirty="0" err="1" smtClean="0">
                <a:solidFill>
                  <a:srgbClr val="404040"/>
                </a:solidFill>
              </a:rPr>
              <a:t>заетост</a:t>
            </a:r>
            <a:r>
              <a:rPr lang="es-ES" altLang="es-ES_tradnl" sz="2400" b="1" dirty="0" smtClean="0">
                <a:solidFill>
                  <a:srgbClr val="404040"/>
                </a:solidFill>
              </a:rPr>
              <a:t> (</a:t>
            </a:r>
            <a:r>
              <a:rPr lang="en-US" altLang="es-ES_tradnl" sz="2400" b="1" dirty="0" smtClean="0">
                <a:solidFill>
                  <a:srgbClr val="404040"/>
                </a:solidFill>
              </a:rPr>
              <a:t>NEET)</a:t>
            </a:r>
            <a:r>
              <a:rPr dirty="0" smtClean="0"/>
              <a:t> </a:t>
            </a: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smtClean="0">
                <a:solidFill>
                  <a:srgbClr val="404040"/>
                </a:solidFill>
              </a:rPr>
              <a:t>Инструменти</a:t>
            </a:r>
          </a:p>
          <a:p>
            <a:pPr marL="1657350" lvl="3" indent="-285750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ES" altLang="es-ES_tradnl" sz="2400" b="1" dirty="0" smtClean="0">
                <a:solidFill>
                  <a:srgbClr val="404040"/>
                </a:solidFill>
              </a:rPr>
              <a:t>Данни и въздействие</a:t>
            </a:r>
            <a:endParaRPr lang="bg-BG" altLang="es-ES_tradnl" sz="2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1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188640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 charset="0"/>
              </a:rPr>
              <a:t>Процентът завършили образование се повишава...</a:t>
            </a:r>
            <a:endParaRPr lang="bg-BG" sz="20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240661"/>
              </p:ext>
            </p:extLst>
          </p:nvPr>
        </p:nvGraphicFramePr>
        <p:xfrm>
          <a:off x="330999" y="1340768"/>
          <a:ext cx="453496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919772" y="5373216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Източник: INE</a:t>
            </a:r>
            <a:endParaRPr lang="bg-BG" sz="1100" i="1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990603"/>
              </p:ext>
            </p:extLst>
          </p:nvPr>
        </p:nvGraphicFramePr>
        <p:xfrm>
          <a:off x="4644008" y="1340768"/>
          <a:ext cx="419064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1761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188640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s-ES" sz="2000" b="1" dirty="0" smtClean="0">
                <a:solidFill>
                  <a:srgbClr val="C00000"/>
                </a:solidFill>
                <a:latin typeface="Arial" charset="0"/>
              </a:rPr>
              <a:t>... поради спад на ранно отпадналите от училище 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835163"/>
              </p:ext>
            </p:extLst>
          </p:nvPr>
        </p:nvGraphicFramePr>
        <p:xfrm>
          <a:off x="611560" y="1196752"/>
          <a:ext cx="822917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61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22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Броят на NEET спада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020108"/>
              </p:ext>
            </p:extLst>
          </p:nvPr>
        </p:nvGraphicFramePr>
        <p:xfrm>
          <a:off x="493169" y="1310450"/>
          <a:ext cx="8193631" cy="504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03988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23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400" b="1" dirty="0" smtClean="0">
                <a:solidFill>
                  <a:srgbClr val="C00000"/>
                </a:solidFill>
                <a:latin typeface="Arial" charset="0"/>
              </a:rPr>
              <a:t>Броят на NEET следва динамиката на безработицата</a:t>
            </a: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7057901"/>
              </p:ext>
            </p:extLst>
          </p:nvPr>
        </p:nvGraphicFramePr>
        <p:xfrm>
          <a:off x="1043608" y="1556792"/>
          <a:ext cx="748883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1585204" y="5504021"/>
            <a:ext cx="2232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dirty="0" smtClean="0"/>
              <a:t>Източник: INE</a:t>
            </a:r>
            <a:endParaRPr lang="bg-BG" sz="1100" i="1" dirty="0"/>
          </a:p>
        </p:txBody>
      </p:sp>
    </p:spTree>
    <p:extLst>
      <p:ext uri="{BB962C8B-B14F-4D97-AF65-F5344CB8AC3E}">
        <p14:creationId xmlns:p14="http://schemas.microsoft.com/office/powerpoint/2010/main" val="32914631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contenido 7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1"/>
            <a:endParaRPr lang="es-ES" sz="1400" dirty="0"/>
          </a:p>
          <a:p>
            <a:endParaRPr lang="en-GB" sz="1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24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529208" y="1283766"/>
            <a:ext cx="7864388" cy="448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sz="1500" dirty="0"/>
              <a:t>Испания е европейската държава с най-добрите показатели за създаването на работни места</a:t>
            </a:r>
            <a:r>
              <a:rPr sz="1500" dirty="0" smtClean="0"/>
              <a:t> 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/>
              <a:t>300 000 безработни младежи по-малко в сравнение с преди 4 години.</a:t>
            </a:r>
            <a:endParaRPr lang="bg-BG" sz="15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/>
              <a:t>През 2016 г. безработицата сред младите е намаляла с 11 пункта в Испания спрямо 2013 г.</a:t>
            </a:r>
            <a:endParaRPr lang="bg-BG" sz="15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/>
              <a:t>Младежката заетост нараства и ръстът е двойно над средния за Испания</a:t>
            </a:r>
            <a:endParaRPr lang="bg-BG" sz="1500" dirty="0"/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/>
              <a:t>През декември 2016 г. средният процент на младежка безработица в ЕС е около 20%, а в Испания - 42,9%. Това е подобрение спрямо предходните години, въпреки че трябва още да работим, за да консолидираме положителните данни и да намалим безработицата сред младите хора.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 smtClean="0"/>
              <a:t>Сътрудничество със заинтересованите страни</a:t>
            </a:r>
          </a:p>
          <a:p>
            <a:pPr lvl="2" algn="just" eaLnBrk="1" hangingPunct="1">
              <a:lnSpc>
                <a:spcPct val="15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500" dirty="0" smtClean="0"/>
              <a:t>Образование и обучение са ключови елементи</a:t>
            </a:r>
            <a:endParaRPr lang="bg-BG" sz="1500" dirty="0"/>
          </a:p>
        </p:txBody>
      </p:sp>
      <p:sp>
        <p:nvSpPr>
          <p:cNvPr id="9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sz="2400" b="1" dirty="0">
                <a:solidFill>
                  <a:srgbClr val="C00000"/>
                </a:solidFill>
                <a:latin typeface="Arial" charset="0"/>
              </a:rPr>
              <a:t>Понастоящем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615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Segnaposto contenuto 3"/>
          <p:cNvPicPr>
            <a:picLocks noChangeAspect="1"/>
          </p:cNvPicPr>
          <p:nvPr/>
        </p:nvPicPr>
        <p:blipFill>
          <a:blip r:embed="rId2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010150"/>
            <a:ext cx="3455987" cy="866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3 Imagen" descr="logo ministerio 2012.doc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51" y="4454354"/>
            <a:ext cx="34575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977" y="4117876"/>
            <a:ext cx="2473325" cy="190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1289833" y="1266877"/>
            <a:ext cx="656433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Cyrl-AZ" sz="2800" b="1" dirty="0">
                <a:solidFill>
                  <a:srgbClr val="C00000"/>
                </a:solidFill>
              </a:rPr>
              <a:t>Много благодаря</a:t>
            </a:r>
          </a:p>
          <a:p>
            <a:pPr algn="ctr"/>
            <a:endParaRPr lang="bg-BG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Muchas</a:t>
            </a:r>
            <a:r>
              <a:rPr dirty="0" smtClean="0"/>
              <a:t> </a:t>
            </a:r>
            <a:r>
              <a:rPr lang="en-GB" sz="2800" b="1" dirty="0" smtClean="0">
                <a:solidFill>
                  <a:srgbClr val="C00000"/>
                </a:solidFill>
              </a:rPr>
              <a:t>gracias</a:t>
            </a:r>
            <a:endParaRPr lang="bg-BG" sz="2800" b="1" dirty="0" smtClean="0">
              <a:solidFill>
                <a:srgbClr val="C00000"/>
              </a:solidFill>
            </a:endParaRPr>
          </a:p>
          <a:p>
            <a:pPr algn="ctr"/>
            <a:endParaRPr lang="bg-BG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Thank you</a:t>
            </a:r>
          </a:p>
          <a:p>
            <a:pPr algn="ctr"/>
            <a:endParaRPr lang="bg-BG" sz="2800" b="1" dirty="0" smtClean="0">
              <a:solidFill>
                <a:srgbClr val="C00000"/>
              </a:solidFill>
            </a:endParaRPr>
          </a:p>
          <a:p>
            <a:pPr algn="ctr"/>
            <a:r>
              <a:rPr lang="en-GB" sz="2800" i="1" dirty="0" smtClean="0">
                <a:solidFill>
                  <a:srgbClr val="C00000"/>
                </a:solidFill>
              </a:rPr>
              <a:t>www.garantiajuvenil.gob.es</a:t>
            </a:r>
            <a:endParaRPr lang="bg-BG" sz="2800" i="1" dirty="0">
              <a:solidFill>
                <a:srgbClr val="C00000"/>
              </a:solidFill>
            </a:endParaRPr>
          </a:p>
        </p:txBody>
      </p:sp>
      <p:grpSp>
        <p:nvGrpSpPr>
          <p:cNvPr id="2867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40"/>
            <a:chExt cx="9144000" cy="1140560"/>
          </a:xfrm>
        </p:grpSpPr>
        <p:pic>
          <p:nvPicPr>
            <p:cNvPr id="28675" name="4 Imagen" descr="cabecera-sup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40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6" name="5 Imagen" descr="cabecera-inf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538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Гаранция за младежта в Испания: Въведение</a:t>
            </a:r>
            <a:endParaRPr lang="bg-BG" altLang="es-ES_tradnl" sz="2800" b="1" i="1" dirty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99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49821" y="1217612"/>
            <a:ext cx="804994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400" b="1" dirty="0" smtClean="0">
                <a:solidFill>
                  <a:srgbClr val="404040"/>
                </a:solidFill>
              </a:rPr>
              <a:t>КОНТЕКСТ</a:t>
            </a:r>
            <a:endParaRPr lang="bg-BG" altLang="es-ES_tradnl" sz="1400" b="1" dirty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400" dirty="0"/>
              <a:t>В исторически план безработицата в Испания нараства с темп над средния за Европа. През 2012 г. нивото на безработица в Испания за младежи на възраст 15-24 години е 53,2%, с тридесет пункта по-високо от средното ниво от 23% за ЕС-27.</a:t>
            </a:r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/>
          <a:srcRect l="1532" t="15785" r="1789" b="16037"/>
          <a:stretch/>
        </p:blipFill>
        <p:spPr>
          <a:xfrm>
            <a:off x="1429165" y="2564904"/>
            <a:ext cx="6285670" cy="3324489"/>
          </a:xfrm>
          <a:prstGeom prst="rect">
            <a:avLst/>
          </a:prstGeom>
        </p:spPr>
      </p:pic>
      <p:sp>
        <p:nvSpPr>
          <p:cNvPr id="10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sz="2400" b="1" dirty="0" smtClean="0">
                <a:solidFill>
                  <a:srgbClr val="C00000"/>
                </a:solidFill>
                <a:latin typeface="Arial" charset="0"/>
              </a:rPr>
              <a:t>Въведение: контекст</a:t>
            </a:r>
            <a:endParaRPr lang="bg-BG" sz="24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87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3596" y="6356350"/>
            <a:ext cx="586408" cy="365125"/>
          </a:xfrm>
        </p:spPr>
        <p:txBody>
          <a:bodyPr/>
          <a:lstStyle/>
          <a:p>
            <a:pPr>
              <a:defRPr/>
            </a:pPr>
            <a:fld id="{A1A1F296-D396-4C61-8FF1-FEBD2485BAE6}" type="slidenum">
              <a:rPr lang="en-GB" smtClean="0">
                <a:solidFill>
                  <a:srgbClr val="333399"/>
                </a:solidFill>
              </a:rPr>
              <a:pPr>
                <a:defRPr/>
              </a:pPr>
              <a:t>5</a:t>
            </a:fld>
            <a:endParaRPr lang="bg-BG" dirty="0">
              <a:solidFill>
                <a:srgbClr val="333399"/>
              </a:solidFill>
            </a:endParaRPr>
          </a:p>
        </p:txBody>
      </p:sp>
      <p:sp>
        <p:nvSpPr>
          <p:cNvPr id="4" name="3 Llamada rectangular redondeada"/>
          <p:cNvSpPr>
            <a:spLocks/>
          </p:cNvSpPr>
          <p:nvPr/>
        </p:nvSpPr>
        <p:spPr>
          <a:xfrm>
            <a:off x="2701328" y="28507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US" b="1" dirty="0" smtClean="0">
                <a:solidFill>
                  <a:srgbClr val="C00000"/>
                </a:solidFill>
                <a:latin typeface="Arial" charset="0"/>
              </a:rPr>
              <a:t>Понастоящем: Заетостта следва положителната макроикономическа тенденция</a:t>
            </a:r>
            <a:endParaRPr lang="bg-BG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1 Marcador de número de diapositiva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1 Marcador de número de diapositiva"/>
          <p:cNvSpPr txBox="1">
            <a:spLocks/>
          </p:cNvSpPr>
          <p:nvPr/>
        </p:nvSpPr>
        <p:spPr>
          <a:xfrm>
            <a:off x="6705600" y="6381750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endParaRPr lang="en-GB" sz="1200" dirty="0">
              <a:solidFill>
                <a:schemeClr val="tx1">
                  <a:tint val="75000"/>
                </a:schemeClr>
              </a:solidFill>
              <a:latin typeface="Arial" pitchFamily="34" charset="0"/>
            </a:endParaRPr>
          </a:p>
        </p:txBody>
      </p:sp>
      <p:graphicFrame>
        <p:nvGraphicFramePr>
          <p:cNvPr id="10" name="6 Gráfico"/>
          <p:cNvGraphicFramePr>
            <a:graphicFrameLocks/>
          </p:cNvGraphicFramePr>
          <p:nvPr>
            <p:extLst/>
          </p:nvPr>
        </p:nvGraphicFramePr>
        <p:xfrm>
          <a:off x="251520" y="1196752"/>
          <a:ext cx="843528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148351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Гаранция за младежта в Испания: Лица, невключени в образование, обучение или заетост</a:t>
            </a: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BC9F96-A1E2-47AF-BEC8-F5A8A72A8D9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bg-BG" dirty="0">
              <a:solidFill>
                <a:srgbClr val="FFFFFF"/>
              </a:solidFill>
            </a:endParaRPr>
          </a:p>
        </p:txBody>
      </p:sp>
      <p:grpSp>
        <p:nvGrpSpPr>
          <p:cNvPr id="53" name="Grupo 52"/>
          <p:cNvGrpSpPr/>
          <p:nvPr/>
        </p:nvGrpSpPr>
        <p:grpSpPr>
          <a:xfrm>
            <a:off x="233204" y="201474"/>
            <a:ext cx="8875313" cy="6520000"/>
            <a:chOff x="883564" y="162838"/>
            <a:chExt cx="10774166" cy="6834474"/>
          </a:xfrm>
        </p:grpSpPr>
        <p:grpSp>
          <p:nvGrpSpPr>
            <p:cNvPr id="54" name="Grupo 53"/>
            <p:cNvGrpSpPr/>
            <p:nvPr/>
          </p:nvGrpSpPr>
          <p:grpSpPr>
            <a:xfrm>
              <a:off x="1093125" y="162838"/>
              <a:ext cx="10564605" cy="6834474"/>
              <a:chOff x="1522424" y="1504862"/>
              <a:chExt cx="7816953" cy="4053478"/>
            </a:xfrm>
          </p:grpSpPr>
          <p:sp>
            <p:nvSpPr>
              <p:cNvPr id="66" name="Forma libre 65"/>
              <p:cNvSpPr/>
              <p:nvPr/>
            </p:nvSpPr>
            <p:spPr>
              <a:xfrm>
                <a:off x="1522424" y="1504862"/>
                <a:ext cx="7240864" cy="255549"/>
              </a:xfrm>
              <a:custGeom>
                <a:avLst/>
                <a:gdLst>
                  <a:gd name="connsiteX0" fmla="*/ 0 w 4033808"/>
                  <a:gd name="connsiteY0" fmla="*/ 96017 h 576088"/>
                  <a:gd name="connsiteX1" fmla="*/ 96017 w 4033808"/>
                  <a:gd name="connsiteY1" fmla="*/ 0 h 576088"/>
                  <a:gd name="connsiteX2" fmla="*/ 3937791 w 4033808"/>
                  <a:gd name="connsiteY2" fmla="*/ 0 h 576088"/>
                  <a:gd name="connsiteX3" fmla="*/ 4033808 w 4033808"/>
                  <a:gd name="connsiteY3" fmla="*/ 96017 h 576088"/>
                  <a:gd name="connsiteX4" fmla="*/ 4033808 w 4033808"/>
                  <a:gd name="connsiteY4" fmla="*/ 480071 h 576088"/>
                  <a:gd name="connsiteX5" fmla="*/ 3937791 w 4033808"/>
                  <a:gd name="connsiteY5" fmla="*/ 576088 h 576088"/>
                  <a:gd name="connsiteX6" fmla="*/ 96017 w 4033808"/>
                  <a:gd name="connsiteY6" fmla="*/ 576088 h 576088"/>
                  <a:gd name="connsiteX7" fmla="*/ 0 w 4033808"/>
                  <a:gd name="connsiteY7" fmla="*/ 480071 h 576088"/>
                  <a:gd name="connsiteX8" fmla="*/ 0 w 4033808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33808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3937791" y="0"/>
                    </a:lnTo>
                    <a:cubicBezTo>
                      <a:pt x="3990820" y="0"/>
                      <a:pt x="4033808" y="42988"/>
                      <a:pt x="4033808" y="96017"/>
                    </a:cubicBezTo>
                    <a:lnTo>
                      <a:pt x="4033808" y="480071"/>
                    </a:lnTo>
                    <a:cubicBezTo>
                      <a:pt x="4033808" y="533100"/>
                      <a:pt x="3990820" y="576088"/>
                      <a:pt x="3937791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9BD5">
                      <a:lumMod val="110000"/>
                      <a:satMod val="105000"/>
                      <a:tint val="67000"/>
                    </a:srgbClr>
                  </a:gs>
                  <a:gs pos="50000">
                    <a:srgbClr val="5B9BD5">
                      <a:lumMod val="105000"/>
                      <a:satMod val="103000"/>
                      <a:tint val="73000"/>
                    </a:srgbClr>
                  </a:gs>
                  <a:gs pos="100000">
                    <a:srgbClr val="5B9BD5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6 512 300 младежи на възраст 16-29 год.</a:t>
                </a:r>
              </a:p>
            </p:txBody>
          </p:sp>
          <p:sp>
            <p:nvSpPr>
              <p:cNvPr id="67" name="Forma libre 66"/>
              <p:cNvSpPr/>
              <p:nvPr/>
            </p:nvSpPr>
            <p:spPr>
              <a:xfrm>
                <a:off x="2442281" y="1969795"/>
                <a:ext cx="1575294" cy="503582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rgbClr val="FFC000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2 895 400 неактивни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(44% от младежите)</a:t>
                </a:r>
              </a:p>
            </p:txBody>
          </p:sp>
          <p:sp>
            <p:nvSpPr>
              <p:cNvPr id="68" name="Forma libre 67"/>
              <p:cNvSpPr/>
              <p:nvPr/>
            </p:nvSpPr>
            <p:spPr>
              <a:xfrm>
                <a:off x="1522424" y="2755318"/>
                <a:ext cx="1664326" cy="1148396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>
                      <a:lumMod val="110000"/>
                      <a:satMod val="105000"/>
                      <a:tint val="67000"/>
                    </a:srgbClr>
                  </a:gs>
                  <a:gs pos="50000">
                    <a:srgbClr val="FFC000">
                      <a:lumMod val="105000"/>
                      <a:satMod val="103000"/>
                      <a:tint val="73000"/>
                    </a:srgbClr>
                  </a:gs>
                  <a:gs pos="100000">
                    <a:srgbClr val="FFC000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2 476 800 студенти: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не търсят работа, тъй като учат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38% от младежите;</a:t>
                </a:r>
                <a:r>
                  <a:rPr dirty="0" smtClean="0"/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85,5% от неактивните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69" name="Forma libre 68"/>
              <p:cNvSpPr/>
              <p:nvPr/>
            </p:nvSpPr>
            <p:spPr>
              <a:xfrm>
                <a:off x="3409858" y="2755318"/>
                <a:ext cx="1857781" cy="1459054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C000">
                      <a:lumMod val="110000"/>
                      <a:satMod val="105000"/>
                      <a:tint val="67000"/>
                    </a:srgbClr>
                  </a:gs>
                  <a:gs pos="50000">
                    <a:srgbClr val="FFC000">
                      <a:lumMod val="105000"/>
                      <a:satMod val="103000"/>
                      <a:tint val="73000"/>
                    </a:srgbClr>
                  </a:gs>
                  <a:gs pos="100000">
                    <a:srgbClr val="FFC000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418 600 неактивни и не учат*: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не търсят работа по различни причини: увреждания, </a:t>
                </a:r>
                <a:r>
                  <a:rPr lang="bg-BG" sz="1600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грижа за други лица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,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липса на мотивация...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6,4% от младежите и </a:t>
                </a:r>
                <a:r>
                  <a:rPr dirty="0" smtClean="0"/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14,5% от неактивните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0" name="Forma libre 69"/>
              <p:cNvSpPr/>
              <p:nvPr/>
            </p:nvSpPr>
            <p:spPr>
              <a:xfrm>
                <a:off x="6334553" y="1969795"/>
                <a:ext cx="1747146" cy="503582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solidFill>
                <a:srgbClr val="ED7D31"/>
              </a:solidFill>
              <a:ln w="12700" cap="flat" cmpd="sng" algn="ctr">
                <a:solidFill>
                  <a:srgbClr val="ED7D31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3 616 900 активни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(56% от младежите)</a:t>
                </a:r>
              </a:p>
            </p:txBody>
          </p:sp>
          <p:sp>
            <p:nvSpPr>
              <p:cNvPr id="71" name="Forma libre 70"/>
              <p:cNvSpPr/>
              <p:nvPr/>
            </p:nvSpPr>
            <p:spPr>
              <a:xfrm>
                <a:off x="5717327" y="2730405"/>
                <a:ext cx="1417481" cy="934036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2 412 900 работещи: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37,1% от младежите; </a:t>
                </a:r>
                <a:r>
                  <a:rPr dirty="0" smtClean="0"/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66,7% от активните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2" name="Forma libre 71"/>
              <p:cNvSpPr/>
              <p:nvPr/>
            </p:nvSpPr>
            <p:spPr>
              <a:xfrm>
                <a:off x="7367987" y="2732483"/>
                <a:ext cx="1365082" cy="944494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1 204 000 безработни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(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18,5% от младежите;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33,3%</a:t>
                </a:r>
                <a:r>
                  <a:rPr dirty="0" smtClean="0"/>
                  <a:t>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от безработните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)</a:t>
                </a:r>
              </a:p>
            </p:txBody>
          </p:sp>
          <p:sp>
            <p:nvSpPr>
              <p:cNvPr id="73" name="Forma libre 72"/>
              <p:cNvSpPr/>
              <p:nvPr/>
            </p:nvSpPr>
            <p:spPr>
              <a:xfrm>
                <a:off x="6496548" y="3957617"/>
                <a:ext cx="1330938" cy="676737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satMod val="103000"/>
                      <a:lumMod val="102000"/>
                      <a:tint val="94000"/>
                    </a:srgbClr>
                  </a:gs>
                  <a:gs pos="50000">
                    <a:srgbClr val="ED7D31">
                      <a:satMod val="110000"/>
                      <a:lumMod val="100000"/>
                      <a:shade val="100000"/>
                    </a:srgbClr>
                  </a:gs>
                  <a:gs pos="100000">
                    <a:srgbClr val="ED7D31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843 700 не учат (70,1% от безработните младежи)</a:t>
                </a:r>
                <a:endParaRPr kumimoji="0" lang="bg-BG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4" name="Forma libre 73"/>
              <p:cNvSpPr/>
              <p:nvPr/>
            </p:nvSpPr>
            <p:spPr>
              <a:xfrm>
                <a:off x="8066225" y="3957616"/>
                <a:ext cx="1273152" cy="917200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360 400 учат: 29,9% от безработните младежи.</a:t>
                </a:r>
              </a:p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= не попадат в NEETS</a:t>
                </a:r>
              </a:p>
            </p:txBody>
          </p:sp>
          <p:sp>
            <p:nvSpPr>
              <p:cNvPr id="75" name="Forma libre 74"/>
              <p:cNvSpPr/>
              <p:nvPr/>
            </p:nvSpPr>
            <p:spPr>
              <a:xfrm>
                <a:off x="1522424" y="4904301"/>
                <a:ext cx="7240865" cy="654039"/>
              </a:xfrm>
              <a:custGeom>
                <a:avLst/>
                <a:gdLst>
                  <a:gd name="connsiteX0" fmla="*/ 0 w 1152177"/>
                  <a:gd name="connsiteY0" fmla="*/ 96017 h 576088"/>
                  <a:gd name="connsiteX1" fmla="*/ 96017 w 1152177"/>
                  <a:gd name="connsiteY1" fmla="*/ 0 h 576088"/>
                  <a:gd name="connsiteX2" fmla="*/ 1056160 w 1152177"/>
                  <a:gd name="connsiteY2" fmla="*/ 0 h 576088"/>
                  <a:gd name="connsiteX3" fmla="*/ 1152177 w 1152177"/>
                  <a:gd name="connsiteY3" fmla="*/ 96017 h 576088"/>
                  <a:gd name="connsiteX4" fmla="*/ 1152177 w 1152177"/>
                  <a:gd name="connsiteY4" fmla="*/ 480071 h 576088"/>
                  <a:gd name="connsiteX5" fmla="*/ 1056160 w 1152177"/>
                  <a:gd name="connsiteY5" fmla="*/ 576088 h 576088"/>
                  <a:gd name="connsiteX6" fmla="*/ 96017 w 1152177"/>
                  <a:gd name="connsiteY6" fmla="*/ 576088 h 576088"/>
                  <a:gd name="connsiteX7" fmla="*/ 0 w 1152177"/>
                  <a:gd name="connsiteY7" fmla="*/ 480071 h 576088"/>
                  <a:gd name="connsiteX8" fmla="*/ 0 w 1152177"/>
                  <a:gd name="connsiteY8" fmla="*/ 96017 h 57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177" h="576088">
                    <a:moveTo>
                      <a:pt x="0" y="96017"/>
                    </a:moveTo>
                    <a:cubicBezTo>
                      <a:pt x="0" y="42988"/>
                      <a:pt x="42988" y="0"/>
                      <a:pt x="96017" y="0"/>
                    </a:cubicBezTo>
                    <a:lnTo>
                      <a:pt x="1056160" y="0"/>
                    </a:lnTo>
                    <a:cubicBezTo>
                      <a:pt x="1109189" y="0"/>
                      <a:pt x="1152177" y="42988"/>
                      <a:pt x="1152177" y="96017"/>
                    </a:cubicBezTo>
                    <a:lnTo>
                      <a:pt x="1152177" y="480071"/>
                    </a:lnTo>
                    <a:cubicBezTo>
                      <a:pt x="1152177" y="533100"/>
                      <a:pt x="1109189" y="576088"/>
                      <a:pt x="1056160" y="576088"/>
                    </a:cubicBezTo>
                    <a:lnTo>
                      <a:pt x="96017" y="576088"/>
                    </a:lnTo>
                    <a:cubicBezTo>
                      <a:pt x="42988" y="576088"/>
                      <a:pt x="0" y="533100"/>
                      <a:pt x="0" y="480071"/>
                    </a:cubicBezTo>
                    <a:lnTo>
                      <a:pt x="0" y="9601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B9BD5">
                      <a:lumMod val="110000"/>
                      <a:satMod val="105000"/>
                      <a:tint val="67000"/>
                    </a:srgbClr>
                  </a:gs>
                  <a:gs pos="50000">
                    <a:srgbClr val="5B9BD5">
                      <a:lumMod val="105000"/>
                      <a:satMod val="103000"/>
                      <a:tint val="73000"/>
                    </a:srgbClr>
                  </a:gs>
                  <a:gs pos="100000">
                    <a:srgbClr val="5B9BD5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23473" tIns="23473" rIns="23473" bIns="23473" numCol="1" spcCol="1270" anchor="ctr" anchorCtr="0">
                <a:noAutofit/>
              </a:bodyPr>
              <a:lstStyle/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1 262 200 </a:t>
                </a:r>
                <a:r>
                  <a:rPr lang="bg-BG" sz="1600" b="1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младежи </a:t>
                </a:r>
                <a:r>
                  <a:rPr kumimoji="0" lang="es-ES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NEETs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: Младите (16-29 год.) безработни или неактивни не учат и не са включени в обучение (формално или неформално). </a:t>
                </a:r>
              </a:p>
              <a:p>
                <a:pPr marL="0" marR="0" lvl="0" indent="0" algn="ctr" defTabSz="166688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bg-BG" sz="1600" b="1" kern="0" dirty="0" smtClean="0">
                    <a:solidFill>
                      <a:prstClr val="black"/>
                    </a:solidFill>
                    <a:latin typeface="Calibri" panose="020F0502020204030204"/>
                  </a:rPr>
                  <a:t>Коефициент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NEET</a:t>
                </a:r>
                <a:r>
                  <a:rPr lang="bg-BG" sz="1600" b="1" kern="0" dirty="0">
                    <a:solidFill>
                      <a:prstClr val="black"/>
                    </a:solidFill>
                    <a:latin typeface="Calibri" panose="020F0502020204030204"/>
                  </a:rPr>
                  <a:t>s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: </a:t>
                </a:r>
                <a:r>
                  <a:rPr kumimoji="0" lang="es-E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19,4%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от младежите;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13% </a:t>
                </a: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безработни (активно търсещи работа) + 6,4% неактивни (не искат да работят или не търсят активно работа) </a:t>
                </a:r>
              </a:p>
            </p:txBody>
          </p:sp>
        </p:grpSp>
        <p:sp>
          <p:nvSpPr>
            <p:cNvPr id="55" name="Flecha abajo 54"/>
            <p:cNvSpPr/>
            <p:nvPr/>
          </p:nvSpPr>
          <p:spPr>
            <a:xfrm>
              <a:off x="3222995" y="625255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6" name="Flecha abajo 55"/>
            <p:cNvSpPr/>
            <p:nvPr/>
          </p:nvSpPr>
          <p:spPr>
            <a:xfrm>
              <a:off x="8559585" y="622731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7" name="Flecha abajo 56"/>
            <p:cNvSpPr/>
            <p:nvPr/>
          </p:nvSpPr>
          <p:spPr>
            <a:xfrm>
              <a:off x="4741813" y="4829213"/>
              <a:ext cx="315141" cy="101562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8" name="Flecha abajo 57"/>
            <p:cNvSpPr/>
            <p:nvPr/>
          </p:nvSpPr>
          <p:spPr>
            <a:xfrm>
              <a:off x="8678257" y="5541627"/>
              <a:ext cx="315141" cy="304495"/>
            </a:xfrm>
            <a:prstGeom prst="downArrow">
              <a:avLst/>
            </a:prstGeom>
            <a:gradFill rotWithShape="1">
              <a:gsLst>
                <a:gs pos="0">
                  <a:srgbClr val="A5A5A5">
                    <a:lumMod val="110000"/>
                    <a:satMod val="105000"/>
                    <a:tint val="67000"/>
                  </a:srgbClr>
                </a:gs>
                <a:gs pos="50000">
                  <a:srgbClr val="A5A5A5">
                    <a:lumMod val="105000"/>
                    <a:satMod val="103000"/>
                    <a:tint val="73000"/>
                  </a:srgbClr>
                </a:gs>
                <a:gs pos="100000">
                  <a:srgbClr val="A5A5A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59" name="32 Conector recto de flecha"/>
            <p:cNvCxnSpPr/>
            <p:nvPr/>
          </p:nvCxnSpPr>
          <p:spPr>
            <a:xfrm flipH="1">
              <a:off x="7784235" y="1796961"/>
              <a:ext cx="745631" cy="435741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0" name="32 Conector recto de flecha"/>
            <p:cNvCxnSpPr/>
            <p:nvPr/>
          </p:nvCxnSpPr>
          <p:spPr>
            <a:xfrm flipH="1">
              <a:off x="2129594" y="1812830"/>
              <a:ext cx="924019" cy="458373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1" name="32 Conector recto de flecha"/>
            <p:cNvCxnSpPr/>
            <p:nvPr/>
          </p:nvCxnSpPr>
          <p:spPr>
            <a:xfrm>
              <a:off x="8982170" y="1796961"/>
              <a:ext cx="857013" cy="435741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2" name="32 Conector recto de flecha"/>
            <p:cNvCxnSpPr/>
            <p:nvPr/>
          </p:nvCxnSpPr>
          <p:spPr>
            <a:xfrm>
              <a:off x="3643990" y="1812830"/>
              <a:ext cx="1255393" cy="438152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3" name="32 Conector recto de flecha"/>
            <p:cNvCxnSpPr/>
            <p:nvPr/>
          </p:nvCxnSpPr>
          <p:spPr>
            <a:xfrm flipH="1">
              <a:off x="8687437" y="3843218"/>
              <a:ext cx="926974" cy="435627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cxnSp>
          <p:nvCxnSpPr>
            <p:cNvPr id="64" name="32 Conector recto de flecha"/>
            <p:cNvCxnSpPr/>
            <p:nvPr/>
          </p:nvCxnSpPr>
          <p:spPr>
            <a:xfrm>
              <a:off x="10099516" y="3825190"/>
              <a:ext cx="779630" cy="473180"/>
            </a:xfrm>
            <a:prstGeom prst="straightConnector1">
              <a:avLst/>
            </a:prstGeom>
            <a:noFill/>
            <a:ln w="19050" cap="flat" cmpd="sng" algn="ctr">
              <a:solidFill>
                <a:srgbClr val="A5A5A5">
                  <a:lumMod val="75000"/>
                </a:srgbClr>
              </a:solidFill>
              <a:prstDash val="solid"/>
              <a:miter lim="800000"/>
              <a:tailEnd type="arrow"/>
            </a:ln>
            <a:effectLst/>
          </p:spPr>
        </p:cxnSp>
        <p:sp>
          <p:nvSpPr>
            <p:cNvPr id="65" name="25 CuadroTexto"/>
            <p:cNvSpPr txBox="1"/>
            <p:nvPr/>
          </p:nvSpPr>
          <p:spPr>
            <a:xfrm>
              <a:off x="883564" y="4611588"/>
              <a:ext cx="2424686" cy="677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*Не са включени във формално или неформално обучение или образование.</a:t>
              </a: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233203" y="1196752"/>
            <a:ext cx="1196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dirty="0" smtClean="0"/>
              <a:t>средно за 2016 г.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3885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28" name="Segnaposto contenuto 3"/>
          <p:cNvPicPr>
            <a:picLocks noChangeAspect="1"/>
          </p:cNvPicPr>
          <p:nvPr/>
        </p:nvPicPr>
        <p:blipFill>
          <a:blip r:embed="rId5" cstate="print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258763"/>
            <a:ext cx="2879725" cy="72231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1907704" y="2690316"/>
            <a:ext cx="4806949" cy="16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bg-BG" altLang="es-ES_tradnl" sz="1600" b="1" dirty="0">
              <a:solidFill>
                <a:srgbClr val="404040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US" altLang="es-ES_tradnl" sz="2800" b="1" i="1" dirty="0">
                <a:solidFill>
                  <a:srgbClr val="C00000"/>
                </a:solidFill>
              </a:rPr>
              <a:t>Гаранция за младежта в Испания: Инструменти</a:t>
            </a:r>
            <a:endParaRPr lang="bg-BG" altLang="es-ES_tradnl" sz="2800" b="1" i="1" dirty="0">
              <a:solidFill>
                <a:srgbClr val="C00000"/>
              </a:solidFill>
            </a:endParaRPr>
          </a:p>
          <a:p>
            <a:pPr marL="1371600" lvl="3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sz="1400" dirty="0" smtClean="0"/>
          </a:p>
          <a:p>
            <a:pPr marL="914400" lvl="2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sz="1400" dirty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b="1" dirty="0" smtClean="0">
              <a:solidFill>
                <a:srgbClr val="404040"/>
              </a:solidFill>
            </a:endParaRPr>
          </a:p>
          <a:p>
            <a:endParaRPr lang="bg-BG" sz="1200" dirty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3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4" name="3 Grupo"/>
          <p:cNvGrpSpPr>
            <a:grpSpLocks noChangeAspect="1"/>
          </p:cNvGrpSpPr>
          <p:nvPr/>
        </p:nvGrpSpPr>
        <p:grpSpPr bwMode="auto">
          <a:xfrm>
            <a:off x="0" y="5773738"/>
            <a:ext cx="9144000" cy="1008062"/>
            <a:chOff x="0" y="5717437"/>
            <a:chExt cx="9144000" cy="1140563"/>
          </a:xfrm>
        </p:grpSpPr>
        <p:pic>
          <p:nvPicPr>
            <p:cNvPr id="30725" name="4 Imagen" descr="cabecera-sup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17437"/>
              <a:ext cx="9144000" cy="633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6" name="5 Imagen" descr="cabecera-inf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351083"/>
              <a:ext cx="9144000" cy="506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4 Rectángulo redondeado"/>
          <p:cNvSpPr/>
          <p:nvPr/>
        </p:nvSpPr>
        <p:spPr>
          <a:xfrm>
            <a:off x="468313" y="1123950"/>
            <a:ext cx="8351837" cy="540067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 typeface="Arial" charset="0"/>
              <a:buChar char="•"/>
            </a:pPr>
            <a:endParaRPr lang="es-ES" altLang="es-ES_tradnl" sz="1600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323850" y="1080381"/>
            <a:ext cx="8496300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bg-BG" sz="1600" dirty="0" smtClean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300" b="1" dirty="0" smtClean="0">
                <a:solidFill>
                  <a:srgbClr val="404040"/>
                </a:solidFill>
              </a:rPr>
              <a:t>РЕФОРМА НА ПАЗАРА НА ТРУДА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sz="1300" dirty="0" smtClean="0"/>
              <a:t>Предвидени са няколко мерки с цел да се подпомогне заетостта сред младите хора</a:t>
            </a:r>
            <a:endParaRPr lang="bg-BG" sz="13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 smtClean="0"/>
              <a:t>Постоянен договор за подкрепа на предприемачеството със стимул за работодателя </a:t>
            </a:r>
            <a:r>
              <a:rPr lang="en-GB" sz="1300" dirty="0" err="1" smtClean="0"/>
              <a:t>от</a:t>
            </a:r>
            <a:r>
              <a:rPr lang="en-GB" sz="1300" dirty="0" smtClean="0"/>
              <a:t> </a:t>
            </a:r>
            <a:r>
              <a:rPr lang="en-GB" sz="1300" dirty="0" smtClean="0"/>
              <a:t>3</a:t>
            </a:r>
            <a:r>
              <a:rPr lang="bg-BG" sz="1300" dirty="0" smtClean="0"/>
              <a:t> </a:t>
            </a:r>
            <a:r>
              <a:rPr lang="en-GB" sz="1300" dirty="0" smtClean="0"/>
              <a:t>800 </a:t>
            </a:r>
            <a:r>
              <a:rPr lang="en-GB" sz="1300" dirty="0" smtClean="0"/>
              <a:t>евро за 3 години.</a:t>
            </a:r>
            <a:endParaRPr lang="bg-BG" sz="13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 smtClean="0"/>
              <a:t>Договор за чиракуване, адаптиран към реалните нужди на работодателите и обучението</a:t>
            </a:r>
            <a:endParaRPr lang="bg-BG" sz="1300" dirty="0" smtClean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 smtClean="0"/>
              <a:t>Дуално ПОО в образователната система, подкрепено от стипендиантска програма</a:t>
            </a:r>
            <a:endParaRPr lang="bg-BG" altLang="es-ES_tradnl" sz="1300" b="1" dirty="0" smtClean="0">
              <a:solidFill>
                <a:srgbClr val="404040"/>
              </a:solidFill>
            </a:endParaRPr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3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s-ES" altLang="es-ES_tradnl" sz="1300" b="1" dirty="0" smtClean="0">
                <a:solidFill>
                  <a:srgbClr val="404040"/>
                </a:solidFill>
              </a:rPr>
              <a:t>СТРАТЕГИЯ ЗА ПРЕДПРИЕМАЧЕСТВО И МЛАДЕЖКА ЗАЕТОСТ</a:t>
            </a:r>
            <a:r>
              <a:rPr sz="1300" dirty="0" smtClean="0"/>
              <a:t> </a:t>
            </a:r>
            <a:endParaRPr lang="bg-BG" altLang="es-ES_tradnl" sz="1300" b="1" dirty="0" smtClean="0">
              <a:solidFill>
                <a:srgbClr val="404040"/>
              </a:solidFill>
            </a:endParaRP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s-ES" altLang="es-ES_tradnl" sz="1300" dirty="0"/>
              <a:t>Испанска наредба, предложена през февруари 2013 г.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300" dirty="0"/>
              <a:t>Инструмент за насърчаване на младежката заетост и предприемачеството като част от глобалната стратегия на правителството за напредък към икономическо възстановяване. Включва </a:t>
            </a:r>
            <a:r>
              <a:rPr lang="es-ES" sz="1300" dirty="0" smtClean="0"/>
              <a:t>100 мерки, адаптирани към различните групи млади хора. Следните инициативи представляват интерес: </a:t>
            </a:r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/>
              <a:t>Намаляване на осигурителната вноска за постоянни договори за млади хора, за договори за обучение и за младите хора, изложени на риск от изолация.</a:t>
            </a:r>
            <a:endParaRPr lang="bg-BG" sz="1300" dirty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/>
              <a:t>Програми „Втори шанс“</a:t>
            </a:r>
            <a:endParaRPr lang="bg-BG" sz="1300" dirty="0"/>
          </a:p>
          <a:p>
            <a:pPr marL="1657350" lvl="3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ü"/>
            </a:pPr>
            <a:r>
              <a:rPr lang="en-GB" sz="1300" dirty="0"/>
              <a:t>Насърчаване на предприемачеството </a:t>
            </a:r>
            <a:endParaRPr lang="bg-BG" altLang="es-ES_tradnl" sz="1300" dirty="0" smtClean="0"/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endParaRPr lang="bg-BG" altLang="es-ES_tradnl" sz="1300" b="1" dirty="0" smtClean="0">
              <a:solidFill>
                <a:srgbClr val="404040"/>
              </a:solidFill>
            </a:endParaRP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è"/>
            </a:pPr>
            <a:r>
              <a:rPr lang="en-GB" altLang="es-ES_tradnl" sz="1300" b="1" dirty="0" smtClean="0">
                <a:solidFill>
                  <a:srgbClr val="404040"/>
                </a:solidFill>
              </a:rPr>
              <a:t>ПРЕПОРЪКА НА СЪВЕТА ОТ 22 АПРИЛ 2013 Г. ЗА СЪЗДАВАНЕ НА ГАРАНЦИЯ ЗА МЛАДЕЖТА</a:t>
            </a:r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r>
              <a:rPr lang="en-GB" altLang="es-ES_tradnl" sz="1300" dirty="0" smtClean="0"/>
              <a:t>Държавите от ЕС одобриха принципа на Гаранцията за младежта през април 2013 г.</a:t>
            </a:r>
          </a:p>
          <a:p>
            <a:pPr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 smtClean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dirty="0" smtClean="0"/>
          </a:p>
          <a:p>
            <a:pPr lvl="2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None/>
            </a:pPr>
            <a:endParaRPr lang="bg-BG" altLang="es-ES_tradnl" sz="1400" dirty="0" smtClean="0"/>
          </a:p>
          <a:p>
            <a:pPr marL="457200" lvl="1" indent="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</a:pPr>
            <a:endParaRPr lang="bg-BG" altLang="es-ES_tradnl" sz="1400" dirty="0" smtClean="0"/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rgbClr val="C00000"/>
              </a:buClr>
              <a:buFont typeface="Wingdings" charset="2"/>
              <a:buChar char="q"/>
            </a:pPr>
            <a:endParaRPr lang="bg-BG" altLang="es-ES_tradnl" sz="140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bg-BG" altLang="es-ES_tradnl" sz="1600" b="1" dirty="0">
              <a:solidFill>
                <a:srgbClr val="404040"/>
              </a:solidFill>
            </a:endParaRPr>
          </a:p>
        </p:txBody>
      </p:sp>
      <p:sp>
        <p:nvSpPr>
          <p:cNvPr id="10" name="3 Llamada rectangular redondeada"/>
          <p:cNvSpPr>
            <a:spLocks/>
          </p:cNvSpPr>
          <p:nvPr/>
        </p:nvSpPr>
        <p:spPr>
          <a:xfrm>
            <a:off x="2735561" y="294232"/>
            <a:ext cx="6139408" cy="767664"/>
          </a:xfrm>
          <a:prstGeom prst="wedgeRoundRectCallout">
            <a:avLst>
              <a:gd name="adj1" fmla="val -20833"/>
              <a:gd name="adj2" fmla="val 46815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lvl="1" algn="ctr">
              <a:defRPr/>
            </a:pPr>
            <a:r>
              <a:rPr lang="en-GB" sz="2000" b="1" dirty="0" smtClean="0">
                <a:solidFill>
                  <a:srgbClr val="C00000"/>
                </a:solidFill>
                <a:latin typeface="Arial" charset="0"/>
              </a:rPr>
              <a:t>Гаранция за младежта: инструменти за повишаване на младежката заетост 1/2</a:t>
            </a:r>
            <a:endParaRPr lang="bg-BG" sz="2000" b="1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4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01159439">
  <a:themeElements>
    <a:clrScheme name="01159439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0115943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23422</TotalTime>
  <Words>1148</Words>
  <Application>Microsoft Office PowerPoint</Application>
  <PresentationFormat>On-screen Show (4:3)</PresentationFormat>
  <Paragraphs>306</Paragraphs>
  <Slides>25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1_01159439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IGAE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presupuestación después de la crisis</dc:title>
  <dc:creator>kd000103</dc:creator>
  <cp:lastModifiedBy>Iskren Angelov</cp:lastModifiedBy>
  <cp:revision>1451</cp:revision>
  <cp:lastPrinted>2017-05-11T11:39:10Z</cp:lastPrinted>
  <dcterms:created xsi:type="dcterms:W3CDTF">2010-09-24T08:53:06Z</dcterms:created>
  <dcterms:modified xsi:type="dcterms:W3CDTF">2017-05-29T08:17:50Z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TC011594393082</vt:lpwstr>
  </property>
</Properties>
</file>