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/>
      <a:tcStyle>
        <a:tcBdr/>
        <a:fill>
          <a:solidFill>
            <a:srgbClr val="E8ECF4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/>
      <a:tcStyle>
        <a:tcBdr/>
        <a:fill>
          <a:solidFill>
            <a:srgbClr val="EFF3E9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/>
      <a:tcStyle>
        <a:tcBdr/>
        <a:fill>
          <a:solidFill>
            <a:srgbClr val="FDEE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46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j-lt"/>
        <a:ea typeface="+mj-ea"/>
        <a:cs typeface="+mj-cs"/>
        <a:sym typeface="Calibri"/>
      </a:defRPr>
    </a:lvl1pPr>
    <a:lvl2pPr indent="228600" latinLnBrk="0">
      <a:defRPr sz="1200">
        <a:latin typeface="+mj-lt"/>
        <a:ea typeface="+mj-ea"/>
        <a:cs typeface="+mj-cs"/>
        <a:sym typeface="Calibri"/>
      </a:defRPr>
    </a:lvl2pPr>
    <a:lvl3pPr indent="457200" latinLnBrk="0">
      <a:defRPr sz="1200">
        <a:latin typeface="+mj-lt"/>
        <a:ea typeface="+mj-ea"/>
        <a:cs typeface="+mj-cs"/>
        <a:sym typeface="Calibri"/>
      </a:defRPr>
    </a:lvl3pPr>
    <a:lvl4pPr indent="685800" latinLnBrk="0">
      <a:defRPr sz="1200">
        <a:latin typeface="+mj-lt"/>
        <a:ea typeface="+mj-ea"/>
        <a:cs typeface="+mj-cs"/>
        <a:sym typeface="Calibri"/>
      </a:defRPr>
    </a:lvl4pPr>
    <a:lvl5pPr indent="914400" latinLnBrk="0">
      <a:defRPr sz="1200">
        <a:latin typeface="+mj-lt"/>
        <a:ea typeface="+mj-ea"/>
        <a:cs typeface="+mj-cs"/>
        <a:sym typeface="Calibri"/>
      </a:defRPr>
    </a:lvl5pPr>
    <a:lvl6pPr indent="1143000" latinLnBrk="0">
      <a:defRPr sz="1200">
        <a:latin typeface="+mj-lt"/>
        <a:ea typeface="+mj-ea"/>
        <a:cs typeface="+mj-cs"/>
        <a:sym typeface="Calibri"/>
      </a:defRPr>
    </a:lvl6pPr>
    <a:lvl7pPr indent="1371600" latinLnBrk="0">
      <a:defRPr sz="1200">
        <a:latin typeface="+mj-lt"/>
        <a:ea typeface="+mj-ea"/>
        <a:cs typeface="+mj-cs"/>
        <a:sym typeface="Calibri"/>
      </a:defRPr>
    </a:lvl7pPr>
    <a:lvl8pPr indent="1600200" latinLnBrk="0">
      <a:defRPr sz="1200">
        <a:latin typeface="+mj-lt"/>
        <a:ea typeface="+mj-ea"/>
        <a:cs typeface="+mj-cs"/>
        <a:sym typeface="Calibri"/>
      </a:defRPr>
    </a:lvl8pPr>
    <a:lvl9pPr indent="1828800" latinLnBrk="0">
      <a:defRPr sz="1200">
        <a:latin typeface="+mj-lt"/>
        <a:ea typeface="+mj-ea"/>
        <a:cs typeface="+mj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>
            <a:spLocks noGrp="1"/>
          </p:cNvSpPr>
          <p:nvPr>
            <p:ph type="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2" name="Body Level One…"/>
          <p:cNvSpPr>
            <a:spLocks noGrp="1"/>
          </p:cNvSpPr>
          <p:nvPr>
            <p:ph type="body" sz="quarter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1pPr>
            <a:lvl2pPr marL="0" indent="457200" algn="ctr">
              <a:buSzTx/>
              <a:buFontTx/>
              <a:buNone/>
              <a:defRPr>
                <a:solidFill>
                  <a:srgbClr val="888888"/>
                </a:solidFill>
              </a:defRPr>
            </a:lvl2pPr>
            <a:lvl3pPr marL="0" indent="914400" algn="ctr">
              <a:buSzTx/>
              <a:buFontTx/>
              <a:buNone/>
              <a:defRPr>
                <a:solidFill>
                  <a:srgbClr val="888888"/>
                </a:solidFill>
              </a:defRPr>
            </a:lvl3pPr>
            <a:lvl4pPr marL="0" indent="1371600" algn="ctr">
              <a:buSzTx/>
              <a:buFontTx/>
              <a:buNone/>
              <a:defRPr>
                <a:solidFill>
                  <a:srgbClr val="888888"/>
                </a:solidFill>
              </a:defRPr>
            </a:lvl4pPr>
            <a:lvl5pPr marL="0" indent="1828800" algn="ctr">
              <a:buSzTx/>
              <a:buFontTx/>
              <a:buNone/>
              <a:defRPr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>
            <a:spLocks noGrp="1"/>
          </p:cNvSpPr>
          <p:nvPr>
            <p:ph type="title"/>
          </p:nvPr>
        </p:nvSpPr>
        <p:spPr>
          <a:xfrm>
            <a:off x="6629400" y="274638"/>
            <a:ext cx="2057400" cy="5851526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>
            <a:spLocks noGrp="1"/>
          </p:cNvSpPr>
          <p:nvPr>
            <p:ph type="body" idx="1"/>
          </p:nvPr>
        </p:nvSpPr>
        <p:spPr>
          <a:xfrm>
            <a:off x="457200" y="274638"/>
            <a:ext cx="6019800" cy="5851526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21" name="Body Level One…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2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>
            <a:spLocks noGrp="1"/>
          </p:cNvSpPr>
          <p:nvPr>
            <p:ph type="title"/>
          </p:nvPr>
        </p:nvSpPr>
        <p:spPr>
          <a:xfrm>
            <a:off x="722312" y="4406900"/>
            <a:ext cx="7772401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>
            <a:spLocks noGrp="1"/>
          </p:cNvSpPr>
          <p:nvPr>
            <p:ph type="body" sz="quarter" idx="1"/>
          </p:nvPr>
        </p:nvSpPr>
        <p:spPr>
          <a:xfrm>
            <a:off x="722312" y="2906713"/>
            <a:ext cx="7772401" cy="1500188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1pPr>
            <a:lvl2pPr marL="0" indent="45720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2pPr>
            <a:lvl3pPr marL="0" indent="91440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3pPr>
            <a:lvl4pPr marL="0" indent="137160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4pPr>
            <a:lvl5pPr marL="0" indent="182880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spcBef>
                <a:spcPts val="600"/>
              </a:spcBef>
              <a:defRPr sz="2800"/>
            </a:lvl1pPr>
            <a:lvl2pPr marL="790575" indent="-333375">
              <a:spcBef>
                <a:spcPts val="600"/>
              </a:spcBef>
              <a:defRPr sz="2800"/>
            </a:lvl2pPr>
            <a:lvl3pPr marL="1234439" indent="-320039">
              <a:spcBef>
                <a:spcPts val="600"/>
              </a:spcBef>
              <a:defRPr sz="2800"/>
            </a:lvl3pPr>
            <a:lvl4pPr marL="1727200" indent="-355600">
              <a:spcBef>
                <a:spcPts val="600"/>
              </a:spcBef>
              <a:defRPr sz="2800"/>
            </a:lvl4pPr>
            <a:lvl5pPr marL="2184400" indent="-355600">
              <a:spcBef>
                <a:spcPts val="6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>
            <a:spLocks noGrp="1"/>
          </p:cNvSpPr>
          <p:nvPr>
            <p:ph type="body" sz="quarter" idx="1"/>
          </p:nvPr>
        </p:nvSpPr>
        <p:spPr>
          <a:xfrm>
            <a:off x="457200" y="1535112"/>
            <a:ext cx="4040188" cy="639763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FontTx/>
              <a:buNone/>
              <a:defRPr sz="2400" b="1"/>
            </a:lvl1pPr>
            <a:lvl2pPr marL="0" indent="457200">
              <a:spcBef>
                <a:spcPts val="500"/>
              </a:spcBef>
              <a:buSzTx/>
              <a:buFontTx/>
              <a:buNone/>
              <a:defRPr sz="2400" b="1"/>
            </a:lvl2pPr>
            <a:lvl3pPr marL="0" indent="914400">
              <a:spcBef>
                <a:spcPts val="500"/>
              </a:spcBef>
              <a:buSzTx/>
              <a:buFontTx/>
              <a:buNone/>
              <a:defRPr sz="2400" b="1"/>
            </a:lvl3pPr>
            <a:lvl4pPr marL="0" indent="1371600">
              <a:spcBef>
                <a:spcPts val="500"/>
              </a:spcBef>
              <a:buSzTx/>
              <a:buFontTx/>
              <a:buNone/>
              <a:defRPr sz="2400" b="1"/>
            </a:lvl4pPr>
            <a:lvl5pPr marL="0" indent="1828800">
              <a:spcBef>
                <a:spcPts val="500"/>
              </a:spcBef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Zástupný symbol pro text 4"/>
          <p:cNvSpPr>
            <a:spLocks noGrp="1"/>
          </p:cNvSpPr>
          <p:nvPr>
            <p:ph type="body" sz="quarter" idx="13"/>
          </p:nvPr>
        </p:nvSpPr>
        <p:spPr>
          <a:xfrm>
            <a:off x="4645025" y="1535112"/>
            <a:ext cx="4041775" cy="639763"/>
          </a:xfrm>
          <a:prstGeom prst="rect">
            <a:avLst/>
          </a:prstGeom>
        </p:spPr>
        <p:txBody>
          <a:bodyPr anchor="b"/>
          <a:lstStyle/>
          <a:p>
            <a:pPr marL="0" indent="0">
              <a:spcBef>
                <a:spcPts val="500"/>
              </a:spcBef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8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4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>
            <a:spLocks noGrp="1"/>
          </p:cNvSpPr>
          <p:nvPr>
            <p:ph type="body"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Zástupný symbol pro text 3"/>
          <p:cNvSpPr>
            <a:spLocks noGrp="1"/>
          </p:cNvSpPr>
          <p:nvPr>
            <p:ph type="body" sz="half" idx="13"/>
          </p:nvPr>
        </p:nvSpPr>
        <p:spPr>
          <a:xfrm>
            <a:off x="457199" y="1435100"/>
            <a:ext cx="3008315" cy="4691063"/>
          </a:xfrm>
          <a:prstGeom prst="rect">
            <a:avLst/>
          </a:prstGeom>
        </p:spPr>
        <p:txBody>
          <a:bodyPr/>
          <a:lstStyle/>
          <a:p>
            <a:pPr marL="0" indent="0">
              <a:spcBef>
                <a:spcPts val="300"/>
              </a:spcBef>
              <a:buSzTx/>
              <a:buFontTx/>
              <a:buNone/>
              <a:defRPr sz="1400"/>
            </a:pPr>
            <a:endParaRPr/>
          </a:p>
        </p:txBody>
      </p:sp>
      <p:sp>
        <p:nvSpPr>
          <p:cNvPr id="75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1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Title Text</a:t>
            </a:r>
          </a:p>
        </p:txBody>
      </p:sp>
      <p:sp>
        <p:nvSpPr>
          <p:cNvPr id="83" name="Zástupný symbol pro obrázek 2"/>
          <p:cNvSpPr>
            <a:spLocks noGrp="1"/>
          </p:cNvSpPr>
          <p:nvPr>
            <p:ph type="pic" sz="half" idx="13"/>
          </p:nvPr>
        </p:nvSpPr>
        <p:spPr>
          <a:xfrm>
            <a:off x="1792288" y="612775"/>
            <a:ext cx="5486401" cy="4114800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>
            <a:spLocks noGrp="1"/>
          </p:cNvSpPr>
          <p:nvPr>
            <p:ph type="body" sz="quarter" idx="1"/>
          </p:nvPr>
        </p:nvSpPr>
        <p:spPr>
          <a:xfrm>
            <a:off x="1792288" y="5367337"/>
            <a:ext cx="5486401" cy="804863"/>
          </a:xfrm>
          <a:prstGeom prst="rect">
            <a:avLst/>
          </a:prstGeom>
        </p:spPr>
        <p:txBody>
          <a:bodyPr/>
          <a:lstStyle>
            <a:lvl1pPr marL="0" indent="0">
              <a:spcBef>
                <a:spcPts val="300"/>
              </a:spcBef>
              <a:buSzTx/>
              <a:buFontTx/>
              <a:buNone/>
              <a:defRPr sz="1400"/>
            </a:lvl1pPr>
            <a:lvl2pPr marL="0" indent="457200">
              <a:spcBef>
                <a:spcPts val="300"/>
              </a:spcBef>
              <a:buSzTx/>
              <a:buFontTx/>
              <a:buNone/>
              <a:defRPr sz="1400"/>
            </a:lvl2pPr>
            <a:lvl3pPr marL="0" indent="914400">
              <a:spcBef>
                <a:spcPts val="300"/>
              </a:spcBef>
              <a:buSzTx/>
              <a:buFontTx/>
              <a:buNone/>
              <a:defRPr sz="1400"/>
            </a:lvl3pPr>
            <a:lvl4pPr marL="0" indent="1371600">
              <a:spcBef>
                <a:spcPts val="300"/>
              </a:spcBef>
              <a:buSzTx/>
              <a:buFontTx/>
              <a:buNone/>
              <a:defRPr sz="1400"/>
            </a:lvl4pPr>
            <a:lvl5pPr marL="0" indent="1828800">
              <a:spcBef>
                <a:spcPts val="300"/>
              </a:spcBef>
              <a:buSzTx/>
              <a:buFontTx/>
              <a:buNone/>
              <a:defRPr sz="1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>
            <a:spLocks noGrp="1"/>
          </p:cNvSpPr>
          <p:nvPr>
            <p:ph type="sldNum" sz="quarter" idx="2"/>
          </p:nvPr>
        </p:nvSpPr>
        <p:spPr>
          <a:xfrm>
            <a:off x="8422818" y="6404292"/>
            <a:ext cx="263983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med"/>
  <p:txStyles>
    <p:titleStyle>
      <a:lvl1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titleStyle>
    <p:bodyStyle>
      <a:lvl1pPr marL="342900" marR="0" indent="-3429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783771" marR="0" indent="-326571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1219200" marR="0" indent="-3048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17373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21945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26517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31089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3566159" marR="0" indent="-365759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4023359" marR="0" indent="-365759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2" name="Picture 2" descr="Picture 2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0" y="0"/>
            <a:ext cx="6858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113" name="Nadpis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199" cy="1066130"/>
          </a:xfrm>
          <a:prstGeom prst="rect">
            <a:avLst/>
          </a:prstGeom>
        </p:spPr>
        <p:txBody>
          <a:bodyPr>
            <a:normAutofit fontScale="90000"/>
          </a:bodyPr>
          <a:lstStyle>
            <a:lvl1pPr defTabSz="786384">
              <a:defRPr sz="3354"/>
            </a:lvl1pPr>
          </a:lstStyle>
          <a:p>
            <a:r>
              <a:t/>
            </a:r>
            <a:br/>
            <a:endParaRPr/>
          </a:p>
        </p:txBody>
      </p:sp>
      <p:sp>
        <p:nvSpPr>
          <p:cNvPr id="114" name="Zástupný symbol pro obsah 2"/>
          <p:cNvSpPr>
            <a:spLocks noGrp="1"/>
          </p:cNvSpPr>
          <p:nvPr>
            <p:ph type="body" idx="1"/>
          </p:nvPr>
        </p:nvSpPr>
        <p:spPr>
          <a:xfrm>
            <a:off x="971600" y="620687"/>
            <a:ext cx="7715199" cy="5505477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None/>
            </a:pPr>
            <a:r>
              <a:t>	</a:t>
            </a:r>
          </a:p>
          <a:p>
            <a:pPr marL="0" indent="0" algn="ctr">
              <a:spcBef>
                <a:spcPts val="400"/>
              </a:spcBef>
              <a:buSzTx/>
              <a:buNone/>
              <a:defRPr sz="2000"/>
            </a:pPr>
            <a:r>
              <a:t>КОНФЕРЕНЦИЯ</a:t>
            </a:r>
          </a:p>
          <a:p>
            <a:pPr marL="0" indent="0" algn="ctr">
              <a:buSzTx/>
              <a:buNone/>
            </a:pPr>
            <a:r>
              <a:t>Гаранция за младежта – междинен статус</a:t>
            </a:r>
          </a:p>
          <a:p>
            <a:pPr marL="0" indent="0" algn="ctr">
              <a:spcBef>
                <a:spcPts val="400"/>
              </a:spcBef>
              <a:buSzTx/>
              <a:buNone/>
              <a:defRPr sz="2000"/>
            </a:pPr>
            <a:r>
              <a:t>София, 30 май 2017 г.</a:t>
            </a:r>
          </a:p>
          <a:p>
            <a:pPr marL="0" indent="0" algn="ctr">
              <a:buSzTx/>
              <a:buNone/>
              <a:defRPr sz="2000"/>
            </a:pPr>
            <a:endParaRPr/>
          </a:p>
          <a:p>
            <a:pPr marL="0" indent="0" algn="ctr">
              <a:spcBef>
                <a:spcPts val="600"/>
              </a:spcBef>
              <a:buSzTx/>
              <a:buNone/>
              <a:defRPr sz="2800"/>
            </a:pPr>
            <a:r>
              <a:t>Младежката заетост и безработица в контекста на Гаранцията за младежта в Чехия</a:t>
            </a:r>
          </a:p>
          <a:p>
            <a:pPr marL="0" indent="0" algn="ctr">
              <a:buSzTx/>
              <a:buNone/>
              <a:defRPr sz="1600"/>
            </a:pPr>
            <a:endParaRPr/>
          </a:p>
          <a:p>
            <a:pPr marL="0" indent="0" algn="ctr">
              <a:spcBef>
                <a:spcPts val="300"/>
              </a:spcBef>
              <a:buSzTx/>
              <a:buNone/>
              <a:defRPr sz="1600"/>
            </a:pPr>
            <a:r>
              <a:t>Лукаш Крупичка</a:t>
            </a:r>
          </a:p>
          <a:p>
            <a:pPr marL="0" indent="0" algn="ctr">
              <a:spcBef>
                <a:spcPts val="300"/>
              </a:spcBef>
              <a:buSzTx/>
              <a:buNone/>
              <a:defRPr sz="1400"/>
            </a:pPr>
            <a:r>
              <a:t>Министерство на труда и социалните въпроси на Чехия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8" name="Picture 2" descr="Picture 2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0" y="0"/>
            <a:ext cx="6858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149" name="Nadpis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199" cy="1066130"/>
          </a:xfrm>
          <a:prstGeom prst="rect">
            <a:avLst/>
          </a:prstGeom>
        </p:spPr>
        <p:txBody>
          <a:bodyPr>
            <a:normAutofit fontScale="90000"/>
          </a:bodyPr>
          <a:lstStyle>
            <a:lvl1pPr defTabSz="786384">
              <a:defRPr sz="3354"/>
            </a:lvl1pPr>
          </a:lstStyle>
          <a:p>
            <a:r>
              <a:t/>
            </a:r>
            <a:br/>
            <a:endParaRPr/>
          </a:p>
        </p:txBody>
      </p:sp>
      <p:sp>
        <p:nvSpPr>
          <p:cNvPr id="150" name="Zástupný symbol pro obsah 2"/>
          <p:cNvSpPr>
            <a:spLocks noGrp="1"/>
          </p:cNvSpPr>
          <p:nvPr>
            <p:ph type="body" idx="1"/>
          </p:nvPr>
        </p:nvSpPr>
        <p:spPr>
          <a:xfrm>
            <a:off x="971600" y="620687"/>
            <a:ext cx="7715199" cy="5505477"/>
          </a:xfrm>
          <a:prstGeom prst="rect">
            <a:avLst/>
          </a:prstGeom>
        </p:spPr>
        <p:txBody>
          <a:bodyPr/>
          <a:lstStyle/>
          <a:p>
            <a:pPr marL="0" indent="0" algn="ctr" defTabSz="768095">
              <a:lnSpc>
                <a:spcPct val="80000"/>
              </a:lnSpc>
              <a:spcBef>
                <a:spcPts val="500"/>
              </a:spcBef>
              <a:buSzTx/>
              <a:buNone/>
              <a:defRPr sz="2267"/>
            </a:pPr>
            <a:r>
              <a:t>Ключови предизвикателства и въпроси</a:t>
            </a:r>
          </a:p>
          <a:p>
            <a:pPr marL="0" indent="0" algn="ctr" defTabSz="768095">
              <a:lnSpc>
                <a:spcPct val="80000"/>
              </a:lnSpc>
              <a:spcBef>
                <a:spcPts val="500"/>
              </a:spcBef>
              <a:buSzTx/>
              <a:buNone/>
              <a:defRPr sz="2267"/>
            </a:pPr>
            <a:endParaRPr/>
          </a:p>
          <a:p>
            <a:pPr marL="288035" indent="-288035" defTabSz="768095">
              <a:lnSpc>
                <a:spcPct val="80000"/>
              </a:lnSpc>
              <a:spcBef>
                <a:spcPts val="500"/>
              </a:spcBef>
              <a:buFontTx/>
              <a:buChar char="▪"/>
              <a:defRPr sz="2267"/>
            </a:pPr>
            <a:r>
              <a:t>повечето младежи в неравностойно положение са с множество проблеми</a:t>
            </a:r>
          </a:p>
          <a:p>
            <a:pPr marL="288035" indent="-288035" defTabSz="768095">
              <a:lnSpc>
                <a:spcPct val="80000"/>
              </a:lnSpc>
              <a:spcBef>
                <a:spcPts val="500"/>
              </a:spcBef>
              <a:buFontTx/>
              <a:buChar char="▪"/>
              <a:defRPr sz="2267"/>
            </a:pPr>
            <a:r>
              <a:t>тясно сътрудничество със заинтересованите страни   </a:t>
            </a:r>
          </a:p>
          <a:p>
            <a:pPr marL="288035" indent="-288035" defTabSz="768095">
              <a:lnSpc>
                <a:spcPct val="80000"/>
              </a:lnSpc>
              <a:spcBef>
                <a:spcPts val="500"/>
              </a:spcBef>
              <a:buFontTx/>
              <a:buChar char="▪"/>
              <a:defRPr sz="2267"/>
            </a:pPr>
            <a:r>
              <a:t>Схемата ГМ– пример за качествени предложения за работа</a:t>
            </a:r>
          </a:p>
          <a:p>
            <a:pPr marL="288035" indent="-288035" defTabSz="768095">
              <a:lnSpc>
                <a:spcPct val="80000"/>
              </a:lnSpc>
              <a:spcBef>
                <a:spcPts val="500"/>
              </a:spcBef>
              <a:buFontTx/>
              <a:buChar char="▪"/>
              <a:defRPr sz="2267"/>
            </a:pPr>
            <a:r>
              <a:t>информационни системи</a:t>
            </a:r>
          </a:p>
          <a:p>
            <a:pPr marL="288035" indent="-288035" defTabSz="768095">
              <a:lnSpc>
                <a:spcPct val="80000"/>
              </a:lnSpc>
              <a:spcBef>
                <a:spcPts val="500"/>
              </a:spcBef>
              <a:buFontTx/>
              <a:buChar char="▪"/>
              <a:defRPr sz="2267"/>
            </a:pPr>
            <a:r>
              <a:t>младежи, които не са в заетост, образование и обучение в Чехия - кои, колко, подгрупи</a:t>
            </a:r>
          </a:p>
          <a:p>
            <a:pPr marL="288035" indent="-288035" defTabSz="768095">
              <a:lnSpc>
                <a:spcPct val="80000"/>
              </a:lnSpc>
              <a:spcBef>
                <a:spcPts val="500"/>
              </a:spcBef>
              <a:buFontTx/>
              <a:buChar char="▪"/>
              <a:defRPr sz="2267"/>
            </a:pPr>
            <a:r>
              <a:t>ниски доходи, социална политика, добре платена работа</a:t>
            </a:r>
          </a:p>
          <a:p>
            <a:pPr marL="288035" indent="-288035" defTabSz="768095">
              <a:lnSpc>
                <a:spcPct val="80000"/>
              </a:lnSpc>
              <a:spcBef>
                <a:spcPts val="500"/>
              </a:spcBef>
              <a:buFontTx/>
              <a:buChar char="▪"/>
              <a:defRPr sz="2267"/>
            </a:pPr>
            <a:r>
              <a:t>мотивация за заемане на свободни работни места</a:t>
            </a:r>
          </a:p>
          <a:p>
            <a:pPr marL="288035" indent="-288035" defTabSz="768095">
              <a:lnSpc>
                <a:spcPct val="80000"/>
              </a:lnSpc>
              <a:spcBef>
                <a:spcPts val="500"/>
              </a:spcBef>
              <a:buFontTx/>
              <a:buChar char="▪"/>
              <a:defRPr sz="2267"/>
            </a:pPr>
            <a:r>
              <a:t>дългове, работа на черно  </a:t>
            </a:r>
          </a:p>
          <a:p>
            <a:pPr marL="288035" indent="-288035" defTabSz="768095">
              <a:lnSpc>
                <a:spcPct val="80000"/>
              </a:lnSpc>
              <a:spcBef>
                <a:spcPts val="500"/>
              </a:spcBef>
              <a:buFontTx/>
              <a:buChar char="▪"/>
              <a:defRPr sz="2267"/>
            </a:pPr>
            <a:r>
              <a:t>трудова мобилност, разходи за жилище </a:t>
            </a:r>
          </a:p>
          <a:p>
            <a:pPr marL="288035" indent="-288035" defTabSz="768095">
              <a:lnSpc>
                <a:spcPct val="80000"/>
              </a:lnSpc>
              <a:spcBef>
                <a:spcPts val="500"/>
              </a:spcBef>
              <a:buFontTx/>
              <a:buChar char="▪"/>
              <a:defRPr sz="2267"/>
            </a:pPr>
            <a:r>
              <a:t>сътрудничество с училища и бизнес</a:t>
            </a:r>
          </a:p>
          <a:p>
            <a:pPr marL="0" indent="0" defTabSz="768095">
              <a:lnSpc>
                <a:spcPct val="80000"/>
              </a:lnSpc>
              <a:spcBef>
                <a:spcPts val="500"/>
              </a:spcBef>
              <a:buSzTx/>
              <a:buNone/>
              <a:defRPr sz="2267"/>
            </a:pPr>
            <a:r>
              <a:t>      </a:t>
            </a:r>
          </a:p>
        </p:txBody>
      </p:sp>
    </p:spTree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2" name="Picture 2" descr="Picture 2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0" y="0"/>
            <a:ext cx="6858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153" name="Nadpis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199" cy="1066130"/>
          </a:xfrm>
          <a:prstGeom prst="rect">
            <a:avLst/>
          </a:prstGeom>
        </p:spPr>
        <p:txBody>
          <a:bodyPr/>
          <a:lstStyle>
            <a:lvl1pPr defTabSz="786384">
              <a:defRPr sz="3354"/>
            </a:lvl1pPr>
          </a:lstStyle>
          <a:p>
            <a:r>
              <a:t/>
            </a:r>
            <a:br/>
            <a:endParaRPr/>
          </a:p>
        </p:txBody>
      </p:sp>
      <p:sp>
        <p:nvSpPr>
          <p:cNvPr id="154" name="Zástupný symbol pro obsah 2"/>
          <p:cNvSpPr>
            <a:spLocks noGrp="1"/>
          </p:cNvSpPr>
          <p:nvPr>
            <p:ph type="body" idx="1"/>
          </p:nvPr>
        </p:nvSpPr>
        <p:spPr>
          <a:xfrm>
            <a:off x="971600" y="620687"/>
            <a:ext cx="7715199" cy="5505477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None/>
            </a:pPr>
            <a:endParaRPr/>
          </a:p>
          <a:p>
            <a:pPr marL="0" indent="0">
              <a:buSzTx/>
              <a:buNone/>
            </a:pPr>
            <a:endParaRPr/>
          </a:p>
          <a:p>
            <a:pPr marL="0" indent="0" algn="ctr">
              <a:buSzTx/>
              <a:buNone/>
            </a:pPr>
            <a:r>
              <a:t>Надявам се на бъдещо сътрудничество и обмен на идеи. </a:t>
            </a:r>
          </a:p>
          <a:p>
            <a:pPr marL="0" indent="0" algn="ctr">
              <a:buSzTx/>
              <a:buNone/>
            </a:pPr>
            <a:endParaRPr/>
          </a:p>
          <a:p>
            <a:pPr marL="0" indent="0" algn="ctr">
              <a:spcBef>
                <a:spcPts val="500"/>
              </a:spcBef>
              <a:buSzTx/>
              <a:buNone/>
              <a:defRPr sz="2400"/>
            </a:pPr>
            <a:r>
              <a:t>Лукаш Крупичка </a:t>
            </a:r>
          </a:p>
          <a:p>
            <a:pPr marL="0" indent="0" algn="ctr">
              <a:spcBef>
                <a:spcPts val="500"/>
              </a:spcBef>
              <a:buSzTx/>
              <a:buNone/>
              <a:defRPr sz="2400"/>
            </a:pPr>
            <a:r>
              <a:t>Министерство на труда и социалните въпроси на Република Чехия</a:t>
            </a:r>
          </a:p>
          <a:p>
            <a:pPr marL="0" indent="0" algn="ctr">
              <a:spcBef>
                <a:spcPts val="500"/>
              </a:spcBef>
              <a:buSzTx/>
              <a:buNone/>
              <a:defRPr sz="2400"/>
            </a:pPr>
            <a:r>
              <a:t>Lukas.Krupicka@mpsv.cz 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6" name="Picture 2" descr="Picture 2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0" y="0"/>
            <a:ext cx="6858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117" name="Nadpis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199" cy="1066130"/>
          </a:xfrm>
          <a:prstGeom prst="rect">
            <a:avLst/>
          </a:prstGeom>
        </p:spPr>
        <p:txBody>
          <a:bodyPr>
            <a:normAutofit fontScale="90000"/>
          </a:bodyPr>
          <a:lstStyle>
            <a:lvl1pPr defTabSz="786384">
              <a:defRPr sz="3354"/>
            </a:lvl1pPr>
          </a:lstStyle>
          <a:p>
            <a:r>
              <a:t/>
            </a:r>
            <a:br/>
            <a:endParaRPr/>
          </a:p>
        </p:txBody>
      </p:sp>
      <p:sp>
        <p:nvSpPr>
          <p:cNvPr id="118" name="Zástupný symbol pro obsah 2"/>
          <p:cNvSpPr>
            <a:spLocks noGrp="1"/>
          </p:cNvSpPr>
          <p:nvPr>
            <p:ph type="body" idx="1"/>
          </p:nvPr>
        </p:nvSpPr>
        <p:spPr>
          <a:xfrm>
            <a:off x="971600" y="620687"/>
            <a:ext cx="7715199" cy="5505477"/>
          </a:xfrm>
          <a:prstGeom prst="rect">
            <a:avLst/>
          </a:prstGeom>
        </p:spPr>
        <p:txBody>
          <a:bodyPr/>
          <a:lstStyle/>
          <a:p>
            <a:pPr marL="0" indent="0" defTabSz="832104">
              <a:spcBef>
                <a:spcPts val="600"/>
              </a:spcBef>
              <a:buSzTx/>
              <a:buNone/>
              <a:defRPr sz="2912"/>
            </a:pPr>
            <a:r>
              <a:rPr dirty="0"/>
              <a:t>	</a:t>
            </a:r>
            <a:r>
              <a:rPr dirty="0" err="1"/>
              <a:t>Контекст</a:t>
            </a:r>
            <a:r>
              <a:rPr dirty="0"/>
              <a:t> </a:t>
            </a:r>
            <a:r>
              <a:rPr dirty="0" err="1"/>
              <a:t>Чехия</a:t>
            </a:r>
            <a:r>
              <a:rPr dirty="0"/>
              <a:t> - </a:t>
            </a:r>
            <a:r>
              <a:rPr dirty="0" err="1"/>
              <a:t>население</a:t>
            </a:r>
            <a:r>
              <a:rPr dirty="0"/>
              <a:t>, </a:t>
            </a:r>
            <a:r>
              <a:rPr dirty="0" err="1"/>
              <a:t>условия</a:t>
            </a:r>
            <a:r>
              <a:rPr dirty="0"/>
              <a:t> </a:t>
            </a:r>
            <a:r>
              <a:rPr dirty="0" err="1"/>
              <a:t>за</a:t>
            </a:r>
            <a:r>
              <a:rPr dirty="0"/>
              <a:t> ТМ   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rPr dirty="0" err="1"/>
              <a:t>население</a:t>
            </a:r>
            <a:r>
              <a:rPr dirty="0"/>
              <a:t>:              10.553.843 </a:t>
            </a:r>
            <a:r>
              <a:rPr sz="1820" dirty="0"/>
              <a:t>(2016)</a:t>
            </a:r>
            <a:r>
              <a:rPr dirty="0"/>
              <a:t> 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rPr dirty="0" err="1"/>
              <a:t>заети</a:t>
            </a:r>
            <a:r>
              <a:rPr dirty="0"/>
              <a:t>:	                     5.138.600 </a:t>
            </a:r>
            <a:r>
              <a:rPr sz="1820" dirty="0"/>
              <a:t>(2016)  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rPr dirty="0" err="1"/>
              <a:t>търсещи</a:t>
            </a:r>
            <a:r>
              <a:rPr dirty="0"/>
              <a:t> </a:t>
            </a:r>
            <a:r>
              <a:rPr dirty="0" err="1"/>
              <a:t>работа</a:t>
            </a:r>
            <a:r>
              <a:rPr dirty="0"/>
              <a:t>:	   327.199 </a:t>
            </a:r>
            <a:r>
              <a:rPr sz="1820" dirty="0"/>
              <a:t>(04/2017)  </a:t>
            </a:r>
            <a:r>
              <a:rPr dirty="0"/>
              <a:t>	 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rPr dirty="0" err="1"/>
              <a:t>деца</a:t>
            </a:r>
            <a:r>
              <a:rPr dirty="0"/>
              <a:t> </a:t>
            </a:r>
            <a:r>
              <a:rPr dirty="0" err="1"/>
              <a:t>под</a:t>
            </a:r>
            <a:r>
              <a:rPr dirty="0"/>
              <a:t> 15:  	         1.625.143 </a:t>
            </a:r>
            <a:r>
              <a:rPr sz="1820" dirty="0"/>
              <a:t>(2016)  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rPr dirty="0"/>
              <a:t>15+ в </a:t>
            </a:r>
            <a:r>
              <a:rPr dirty="0" err="1"/>
              <a:t>училище</a:t>
            </a:r>
            <a:r>
              <a:rPr dirty="0"/>
              <a:t>:          700.500 </a:t>
            </a:r>
            <a:r>
              <a:rPr sz="1820" dirty="0"/>
              <a:t>(2016) </a:t>
            </a:r>
            <a:r>
              <a:rPr dirty="0"/>
              <a:t>  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rPr dirty="0" err="1"/>
              <a:t>пенсионери</a:t>
            </a:r>
            <a:r>
              <a:rPr dirty="0"/>
              <a:t>:	          2.485.200 </a:t>
            </a:r>
            <a:r>
              <a:rPr sz="1820" dirty="0"/>
              <a:t>(2016) 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rPr dirty="0"/>
              <a:t>в </a:t>
            </a:r>
            <a:r>
              <a:rPr dirty="0" err="1"/>
              <a:t>отпуск</a:t>
            </a:r>
            <a:r>
              <a:rPr dirty="0"/>
              <a:t> </a:t>
            </a:r>
            <a:r>
              <a:rPr dirty="0" err="1"/>
              <a:t>за</a:t>
            </a:r>
            <a:r>
              <a:rPr dirty="0"/>
              <a:t> </a:t>
            </a:r>
            <a:r>
              <a:rPr dirty="0" err="1"/>
              <a:t>отглеждане</a:t>
            </a:r>
            <a:r>
              <a:rPr dirty="0"/>
              <a:t> </a:t>
            </a:r>
            <a:r>
              <a:rPr dirty="0" err="1"/>
              <a:t>на</a:t>
            </a:r>
            <a:r>
              <a:rPr dirty="0"/>
              <a:t> </a:t>
            </a:r>
            <a:r>
              <a:rPr dirty="0" err="1"/>
              <a:t>дете</a:t>
            </a:r>
            <a:r>
              <a:rPr dirty="0"/>
              <a:t>*:         </a:t>
            </a:r>
            <a:endParaRPr lang="en-US" dirty="0" smtClean="0"/>
          </a:p>
          <a:p>
            <a:pPr marL="312039" indent="-312039" defTabSz="832104">
              <a:spcBef>
                <a:spcPts val="600"/>
              </a:spcBef>
              <a:buNone/>
              <a:defRPr sz="2912"/>
            </a:pPr>
            <a:r>
              <a:rPr lang="en-US" smtClean="0"/>
              <a:t> </a:t>
            </a:r>
            <a:r>
              <a:rPr lang="en-US" smtClean="0"/>
              <a:t>                                        </a:t>
            </a:r>
            <a:r>
              <a:rPr smtClean="0"/>
              <a:t>321.800 </a:t>
            </a:r>
            <a:r>
              <a:rPr sz="1820" dirty="0"/>
              <a:t>(12/2017)</a:t>
            </a:r>
            <a:r>
              <a:rPr dirty="0"/>
              <a:t>  </a:t>
            </a:r>
            <a:endParaRPr sz="1820" dirty="0"/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rPr dirty="0" err="1"/>
              <a:t>свободни</a:t>
            </a:r>
            <a:r>
              <a:rPr dirty="0"/>
              <a:t> </a:t>
            </a:r>
            <a:r>
              <a:rPr dirty="0" err="1"/>
              <a:t>работни</a:t>
            </a:r>
            <a:r>
              <a:rPr dirty="0"/>
              <a:t> </a:t>
            </a:r>
            <a:r>
              <a:rPr dirty="0" err="1"/>
              <a:t>места</a:t>
            </a:r>
            <a:r>
              <a:rPr dirty="0"/>
              <a:t>:  159.072 </a:t>
            </a:r>
            <a:r>
              <a:rPr sz="1820" dirty="0"/>
              <a:t>(04/2017)  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0" name="Picture 2" descr="Picture 2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0" y="0"/>
            <a:ext cx="6858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121" name="Nadpis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199" cy="1066130"/>
          </a:xfrm>
          <a:prstGeom prst="rect">
            <a:avLst/>
          </a:prstGeom>
        </p:spPr>
        <p:txBody>
          <a:bodyPr>
            <a:normAutofit fontScale="90000"/>
          </a:bodyPr>
          <a:lstStyle>
            <a:lvl1pPr defTabSz="786384">
              <a:defRPr sz="3354"/>
            </a:lvl1pPr>
          </a:lstStyle>
          <a:p>
            <a:r>
              <a:t/>
            </a:r>
            <a:br/>
            <a:endParaRPr/>
          </a:p>
        </p:txBody>
      </p:sp>
      <p:sp>
        <p:nvSpPr>
          <p:cNvPr id="122" name="Zástupný symbol pro obsah 2"/>
          <p:cNvSpPr>
            <a:spLocks noGrp="1"/>
          </p:cNvSpPr>
          <p:nvPr>
            <p:ph type="body" idx="1"/>
          </p:nvPr>
        </p:nvSpPr>
        <p:spPr>
          <a:xfrm>
            <a:off x="971600" y="620687"/>
            <a:ext cx="7715199" cy="5505477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 marL="0" indent="0">
              <a:buSzTx/>
              <a:buNone/>
            </a:pPr>
            <a:r>
              <a:t>		Младежи 15-24 в Чехия</a:t>
            </a:r>
          </a:p>
          <a:p>
            <a:pPr>
              <a:buFontTx/>
              <a:buChar char="▪"/>
            </a:pPr>
            <a:r>
              <a:t>Y 15-24:			      </a:t>
            </a:r>
            <a:r>
              <a:rPr sz="2000"/>
              <a:t>под </a:t>
            </a:r>
            <a:r>
              <a:t>1.000.000 </a:t>
            </a:r>
          </a:p>
          <a:p>
            <a:pPr>
              <a:buFontTx/>
              <a:buChar char="▪"/>
            </a:pPr>
            <a:r>
              <a:t>Y 15-24 в образование:  </a:t>
            </a:r>
            <a:r>
              <a:rPr sz="2000"/>
              <a:t>под       </a:t>
            </a:r>
            <a:r>
              <a:t>630.000 </a:t>
            </a:r>
          </a:p>
          <a:p>
            <a:pPr>
              <a:buFontTx/>
              <a:buChar char="▪"/>
            </a:pPr>
            <a:r>
              <a:t>Y 15-24 заети </a:t>
            </a:r>
            <a:r>
              <a:rPr sz="2000"/>
              <a:t>(2016):</a:t>
            </a:r>
            <a:r>
              <a:t>                  294.900</a:t>
            </a:r>
          </a:p>
          <a:p>
            <a:pPr>
              <a:buFontTx/>
              <a:buChar char="▪"/>
            </a:pPr>
            <a:r>
              <a:t>Y 15-24 търсещи </a:t>
            </a:r>
            <a:r>
              <a:rPr sz="2000"/>
              <a:t>(04/2016):   </a:t>
            </a:r>
            <a:r>
              <a:t>	      37.949    </a:t>
            </a:r>
          </a:p>
          <a:p>
            <a:pPr>
              <a:buFontTx/>
              <a:buChar char="▪"/>
            </a:pPr>
            <a:r>
              <a:t>Y 15-24 по майчинство:            30.700</a:t>
            </a:r>
          </a:p>
          <a:p>
            <a:pPr>
              <a:buFontTx/>
              <a:buChar char="▪"/>
            </a:pPr>
            <a:r>
              <a:t>Y 15-24 нерегистрирани, които не са в заетост, образование или обучение:         ???    </a:t>
            </a:r>
          </a:p>
          <a:p>
            <a:pPr marL="0" indent="0">
              <a:buSzTx/>
              <a:buNone/>
            </a:pPr>
            <a:r>
              <a:t>      </a:t>
            </a:r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4" name="Picture 2" descr="Picture 2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0" y="0"/>
            <a:ext cx="6858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125" name="Nadpis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199" cy="1066130"/>
          </a:xfrm>
          <a:prstGeom prst="rect">
            <a:avLst/>
          </a:prstGeom>
        </p:spPr>
        <p:txBody>
          <a:bodyPr>
            <a:normAutofit fontScale="90000"/>
          </a:bodyPr>
          <a:lstStyle>
            <a:lvl1pPr defTabSz="786384">
              <a:defRPr sz="3354"/>
            </a:lvl1pPr>
          </a:lstStyle>
          <a:p>
            <a:r>
              <a:t/>
            </a:r>
            <a:br/>
            <a:endParaRPr/>
          </a:p>
        </p:txBody>
      </p:sp>
      <p:sp>
        <p:nvSpPr>
          <p:cNvPr id="126" name="Zástupný symbol pro obsah 2"/>
          <p:cNvSpPr>
            <a:spLocks noGrp="1"/>
          </p:cNvSpPr>
          <p:nvPr>
            <p:ph type="body" idx="1"/>
          </p:nvPr>
        </p:nvSpPr>
        <p:spPr>
          <a:xfrm>
            <a:off x="971600" y="620687"/>
            <a:ext cx="7715199" cy="5505477"/>
          </a:xfrm>
          <a:prstGeom prst="rect">
            <a:avLst/>
          </a:prstGeom>
        </p:spPr>
        <p:txBody>
          <a:bodyPr/>
          <a:lstStyle/>
          <a:p>
            <a:pPr marL="0" indent="0">
              <a:lnSpc>
                <a:spcPct val="80000"/>
              </a:lnSpc>
              <a:spcBef>
                <a:spcPts val="600"/>
              </a:spcBef>
              <a:buSzTx/>
              <a:buNone/>
              <a:defRPr sz="2200"/>
            </a:pPr>
            <a:r>
              <a:t>	</a:t>
            </a:r>
            <a:r>
              <a:rPr sz="2600"/>
              <a:t>Безработица в Чехия в контекста на ЕС</a:t>
            </a:r>
            <a:endParaRPr sz="3800"/>
          </a:p>
          <a:p>
            <a:pPr marL="0" indent="0" algn="ctr">
              <a:lnSpc>
                <a:spcPct val="80000"/>
              </a:lnSpc>
              <a:spcBef>
                <a:spcPts val="300"/>
              </a:spcBef>
              <a:buSzTx/>
              <a:buNone/>
              <a:defRPr sz="1400"/>
            </a:pPr>
            <a:r>
              <a:t>Март 2017 г.</a:t>
            </a:r>
            <a:endParaRPr sz="2200"/>
          </a:p>
          <a:p>
            <a:pPr>
              <a:lnSpc>
                <a:spcPct val="80000"/>
              </a:lnSpc>
              <a:spcBef>
                <a:spcPts val="500"/>
              </a:spcBef>
              <a:buFontTx/>
              <a:buChar char="▪"/>
              <a:defRPr sz="2200"/>
            </a:pPr>
            <a:r>
              <a:t>Обща безработица  </a:t>
            </a:r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endParaRPr/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r>
              <a:t>Чехия: 3,2%, ЕС28: 8%</a:t>
            </a:r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endParaRPr/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r>
              <a:t>ES: 18,2%, IT: 11,7%, FR: 10,1%, DE: 3,9%   </a:t>
            </a:r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r>
              <a:t>PL: 5,3%, RO: 5,3%, BL: 6,6%  </a:t>
            </a:r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endParaRPr/>
          </a:p>
          <a:p>
            <a:pPr>
              <a:lnSpc>
                <a:spcPct val="80000"/>
              </a:lnSpc>
              <a:spcBef>
                <a:spcPts val="500"/>
              </a:spcBef>
              <a:buFontTx/>
              <a:buChar char="▪"/>
              <a:defRPr sz="2200"/>
            </a:pPr>
            <a:r>
              <a:t>Младежка безработица</a:t>
            </a:r>
          </a:p>
          <a:p>
            <a:pPr>
              <a:lnSpc>
                <a:spcPct val="80000"/>
              </a:lnSpc>
              <a:spcBef>
                <a:spcPts val="500"/>
              </a:spcBef>
              <a:buFontTx/>
              <a:buChar char="▪"/>
              <a:defRPr sz="2200"/>
            </a:pPr>
            <a:endParaRPr/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r>
              <a:t>Чехия 9,3%, ЕС28: 17,2%</a:t>
            </a:r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endParaRPr/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r>
              <a:t>ES: 40,5%, IT: 34,1%, FR: 23,7%, DE: 6,7% </a:t>
            </a:r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r>
              <a:t>PL: 14,4%, RO: ca 20%, BL: 17,5%  </a:t>
            </a:r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8" name="Picture 2" descr="Picture 2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0" y="0"/>
            <a:ext cx="6858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129" name="Nadpis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199" cy="1066130"/>
          </a:xfrm>
          <a:prstGeom prst="rect">
            <a:avLst/>
          </a:prstGeom>
        </p:spPr>
        <p:txBody>
          <a:bodyPr>
            <a:normAutofit fontScale="90000"/>
          </a:bodyPr>
          <a:lstStyle>
            <a:lvl1pPr defTabSz="786384">
              <a:defRPr sz="3354"/>
            </a:lvl1pPr>
          </a:lstStyle>
          <a:p>
            <a:r>
              <a:t/>
            </a:r>
            <a:br/>
            <a:endParaRPr/>
          </a:p>
        </p:txBody>
      </p:sp>
      <p:sp>
        <p:nvSpPr>
          <p:cNvPr id="130" name="Zástupný symbol pro obsah 2"/>
          <p:cNvSpPr>
            <a:spLocks noGrp="1"/>
          </p:cNvSpPr>
          <p:nvPr>
            <p:ph type="body" idx="1"/>
          </p:nvPr>
        </p:nvSpPr>
        <p:spPr>
          <a:xfrm>
            <a:off x="971600" y="620687"/>
            <a:ext cx="7715199" cy="5505477"/>
          </a:xfrm>
          <a:prstGeom prst="rect">
            <a:avLst/>
          </a:prstGeom>
        </p:spPr>
        <p:txBody>
          <a:bodyPr/>
          <a:lstStyle/>
          <a:p>
            <a:pPr marL="0" indent="0" algn="ctr">
              <a:lnSpc>
                <a:spcPct val="80000"/>
              </a:lnSpc>
              <a:spcBef>
                <a:spcPts val="600"/>
              </a:spcBef>
              <a:buSzTx/>
              <a:buNone/>
              <a:defRPr sz="2900"/>
            </a:pPr>
            <a:r>
              <a:t>Младежката безработица в Чехия</a:t>
            </a:r>
          </a:p>
          <a:p>
            <a:pPr marL="0" indent="0" algn="ctr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r>
              <a:t>Тенденции 2014 – 2017</a:t>
            </a:r>
            <a:endParaRPr sz="2400"/>
          </a:p>
          <a:p>
            <a:pPr marL="0" indent="0" algn="ctr">
              <a:lnSpc>
                <a:spcPct val="80000"/>
              </a:lnSpc>
              <a:spcBef>
                <a:spcPts val="600"/>
              </a:spcBef>
              <a:buSzTx/>
              <a:buNone/>
              <a:defRPr sz="2400"/>
            </a:pPr>
            <a:endParaRPr/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r>
              <a:t>Регистрирани търсещи работа на възраст 15-24 години: </a:t>
            </a:r>
            <a:endParaRPr sz="2900"/>
          </a:p>
          <a:p>
            <a:pPr marL="0" indent="0">
              <a:lnSpc>
                <a:spcPct val="80000"/>
              </a:lnSpc>
              <a:spcBef>
                <a:spcPts val="600"/>
              </a:spcBef>
              <a:buSzTx/>
              <a:buNone/>
              <a:defRPr sz="2400"/>
            </a:pPr>
            <a:endParaRPr/>
          </a:p>
          <a:p>
            <a:pPr marL="0" indent="0">
              <a:lnSpc>
                <a:spcPct val="80000"/>
              </a:lnSpc>
              <a:spcBef>
                <a:spcPts val="400"/>
              </a:spcBef>
              <a:buSzTx/>
              <a:buNone/>
              <a:defRPr sz="1800"/>
            </a:pPr>
            <a:r>
              <a:t>90 969 през 03/2014 г.	 	</a:t>
            </a:r>
            <a:endParaRPr sz="2900"/>
          </a:p>
          <a:p>
            <a:pPr marL="0" indent="0">
              <a:lnSpc>
                <a:spcPct val="80000"/>
              </a:lnSpc>
              <a:spcBef>
                <a:spcPts val="400"/>
              </a:spcBef>
              <a:buSzTx/>
              <a:buNone/>
              <a:defRPr sz="1800"/>
            </a:pPr>
            <a:r>
              <a:t>74 665 през 03/2015 г.</a:t>
            </a:r>
            <a:endParaRPr sz="2900"/>
          </a:p>
          <a:p>
            <a:pPr marL="0" indent="0">
              <a:lnSpc>
                <a:spcPct val="80000"/>
              </a:lnSpc>
              <a:spcBef>
                <a:spcPts val="400"/>
              </a:spcBef>
              <a:buSzTx/>
              <a:buNone/>
              <a:defRPr sz="1800"/>
            </a:pPr>
            <a:r>
              <a:t>56 720 през 03/2016 г.</a:t>
            </a:r>
            <a:endParaRPr sz="2900"/>
          </a:p>
          <a:p>
            <a:pPr marL="0" indent="0">
              <a:lnSpc>
                <a:spcPct val="80000"/>
              </a:lnSpc>
              <a:spcBef>
                <a:spcPts val="400"/>
              </a:spcBef>
              <a:buSzTx/>
              <a:buNone/>
              <a:defRPr sz="1800"/>
            </a:pPr>
            <a:r>
              <a:t>40 679 през 03/2017 г.</a:t>
            </a:r>
            <a:endParaRPr sz="2900"/>
          </a:p>
          <a:p>
            <a:pPr marL="0" indent="0">
              <a:lnSpc>
                <a:spcPct val="80000"/>
              </a:lnSpc>
              <a:spcBef>
                <a:spcPts val="400"/>
              </a:spcBef>
              <a:buSzTx/>
              <a:buNone/>
              <a:defRPr sz="1800"/>
            </a:pPr>
            <a:r>
              <a:t>  </a:t>
            </a:r>
            <a:endParaRPr sz="2000"/>
          </a:p>
          <a:p>
            <a:pPr marL="0" indent="0">
              <a:lnSpc>
                <a:spcPct val="80000"/>
              </a:lnSpc>
              <a:spcBef>
                <a:spcPts val="500"/>
              </a:spcBef>
              <a:buSzTx/>
              <a:buNone/>
              <a:defRPr sz="2200"/>
            </a:pPr>
            <a:r>
              <a:t>Процент на младежката безработица (15-24) (Евростат):  </a:t>
            </a:r>
            <a:endParaRPr sz="2900"/>
          </a:p>
          <a:p>
            <a:pPr marL="0" indent="0">
              <a:lnSpc>
                <a:spcPct val="80000"/>
              </a:lnSpc>
              <a:spcBef>
                <a:spcPts val="600"/>
              </a:spcBef>
              <a:buSzTx/>
              <a:buNone/>
              <a:defRPr sz="2000"/>
            </a:pPr>
            <a:endParaRPr/>
          </a:p>
          <a:p>
            <a:pPr marL="0" indent="0">
              <a:lnSpc>
                <a:spcPct val="80000"/>
              </a:lnSpc>
              <a:spcBef>
                <a:spcPts val="400"/>
              </a:spcBef>
              <a:buSzTx/>
              <a:buNone/>
              <a:defRPr sz="1800"/>
            </a:pPr>
            <a:r>
              <a:t>16,1% през 03/2014 г.	 	</a:t>
            </a:r>
            <a:endParaRPr sz="2900"/>
          </a:p>
          <a:p>
            <a:pPr marL="0" indent="0">
              <a:lnSpc>
                <a:spcPct val="80000"/>
              </a:lnSpc>
              <a:spcBef>
                <a:spcPts val="400"/>
              </a:spcBef>
              <a:buSzTx/>
              <a:buNone/>
              <a:defRPr sz="1800"/>
            </a:pPr>
            <a:r>
              <a:t>14,4% през 03/2015 г.</a:t>
            </a:r>
            <a:endParaRPr sz="2000"/>
          </a:p>
          <a:p>
            <a:pPr marL="0" indent="0">
              <a:lnSpc>
                <a:spcPct val="80000"/>
              </a:lnSpc>
              <a:spcBef>
                <a:spcPts val="400"/>
              </a:spcBef>
              <a:buSzTx/>
              <a:buNone/>
              <a:defRPr sz="1800"/>
            </a:pPr>
            <a:r>
              <a:t>  9,9% през 03/2016 г.</a:t>
            </a:r>
            <a:endParaRPr sz="2000"/>
          </a:p>
          <a:p>
            <a:pPr marL="0" indent="0">
              <a:lnSpc>
                <a:spcPct val="80000"/>
              </a:lnSpc>
              <a:spcBef>
                <a:spcPts val="400"/>
              </a:spcBef>
              <a:buSzTx/>
              <a:buNone/>
              <a:defRPr sz="1800"/>
            </a:pPr>
            <a:r>
              <a:t>  9,3% през 03/2017 г. </a:t>
            </a:r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2" name="Picture 2" descr="Picture 2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0" y="0"/>
            <a:ext cx="6858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133" name="Nadpis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199" cy="1066130"/>
          </a:xfrm>
          <a:prstGeom prst="rect">
            <a:avLst/>
          </a:prstGeom>
        </p:spPr>
        <p:txBody>
          <a:bodyPr>
            <a:normAutofit fontScale="90000"/>
          </a:bodyPr>
          <a:lstStyle>
            <a:lvl1pPr defTabSz="786384">
              <a:defRPr sz="3354"/>
            </a:lvl1pPr>
          </a:lstStyle>
          <a:p>
            <a:r>
              <a:t/>
            </a:r>
            <a:br/>
            <a:endParaRPr/>
          </a:p>
        </p:txBody>
      </p:sp>
      <p:sp>
        <p:nvSpPr>
          <p:cNvPr id="134" name="Zástupný symbol pro obsah 2"/>
          <p:cNvSpPr>
            <a:spLocks noGrp="1"/>
          </p:cNvSpPr>
          <p:nvPr>
            <p:ph type="body" idx="1"/>
          </p:nvPr>
        </p:nvSpPr>
        <p:spPr>
          <a:xfrm>
            <a:off x="971600" y="620687"/>
            <a:ext cx="7715199" cy="5505477"/>
          </a:xfrm>
          <a:prstGeom prst="rect">
            <a:avLst/>
          </a:prstGeom>
        </p:spPr>
        <p:txBody>
          <a:bodyPr/>
          <a:lstStyle/>
          <a:p>
            <a:pPr marL="0" indent="0" algn="ctr" defTabSz="832104">
              <a:spcBef>
                <a:spcPts val="600"/>
              </a:spcBef>
              <a:buSzTx/>
              <a:buNone/>
              <a:defRPr sz="2912"/>
            </a:pPr>
            <a:r>
              <a:t>Търсещи работа под 25 години</a:t>
            </a:r>
          </a:p>
          <a:p>
            <a:pPr marL="0" indent="0" algn="ctr" defTabSz="832104">
              <a:spcBef>
                <a:spcPts val="600"/>
              </a:spcBef>
              <a:buSzTx/>
              <a:buNone/>
              <a:defRPr sz="2912"/>
            </a:pPr>
            <a:r>
              <a:t>Продължителност на регистрацията за безработица</a:t>
            </a:r>
          </a:p>
          <a:p>
            <a:pPr marL="0" indent="0" algn="ctr" defTabSz="832104">
              <a:spcBef>
                <a:spcPts val="600"/>
              </a:spcBef>
              <a:buSzTx/>
              <a:buNone/>
              <a:defRPr sz="2912"/>
            </a:pPr>
            <a:endParaRPr/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t>близо 150 000 нови регистрации през 2016 г.  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t>близо 30% излизат от отчет за 1-2 месеца 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t>близо 50% излизат от отчет за 2-3 месеца 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t>повече от 70% излизат за 5-6 месеца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t>повече от 85% излизат за 8-9 месеца</a:t>
            </a:r>
          </a:p>
          <a:p>
            <a:pPr marL="312039" indent="-312039" defTabSz="832104">
              <a:spcBef>
                <a:spcPts val="600"/>
              </a:spcBef>
              <a:buFontTx/>
              <a:buChar char="▪"/>
              <a:defRPr sz="2912"/>
            </a:pPr>
            <a:r>
              <a:t>близо 8% остават над 12 месеца </a:t>
            </a:r>
          </a:p>
        </p:txBody>
      </p: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6" name="Picture 2" descr="Picture 2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0" y="0"/>
            <a:ext cx="6858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137" name="Nadpis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199" cy="1066130"/>
          </a:xfrm>
          <a:prstGeom prst="rect">
            <a:avLst/>
          </a:prstGeom>
        </p:spPr>
        <p:txBody>
          <a:bodyPr>
            <a:normAutofit fontScale="90000"/>
          </a:bodyPr>
          <a:lstStyle>
            <a:lvl1pPr defTabSz="786384">
              <a:defRPr sz="3354"/>
            </a:lvl1pPr>
          </a:lstStyle>
          <a:p>
            <a:r>
              <a:t/>
            </a:r>
            <a:br/>
            <a:endParaRPr/>
          </a:p>
        </p:txBody>
      </p:sp>
      <p:sp>
        <p:nvSpPr>
          <p:cNvPr id="138" name="Zástupný symbol pro obsah 2"/>
          <p:cNvSpPr>
            <a:spLocks noGrp="1"/>
          </p:cNvSpPr>
          <p:nvPr>
            <p:ph type="body" idx="1"/>
          </p:nvPr>
        </p:nvSpPr>
        <p:spPr>
          <a:xfrm>
            <a:off x="971600" y="620687"/>
            <a:ext cx="7715199" cy="5505477"/>
          </a:xfrm>
          <a:prstGeom prst="rect">
            <a:avLst/>
          </a:prstGeom>
        </p:spPr>
        <p:txBody>
          <a:bodyPr/>
          <a:lstStyle/>
          <a:p>
            <a:pPr marL="0" indent="0" algn="ctr">
              <a:buSzTx/>
              <a:buNone/>
            </a:pPr>
            <a:r>
              <a:t> Търсещи работа под 25 години – излизат от отчет</a:t>
            </a:r>
          </a:p>
          <a:p>
            <a:pPr marL="0" indent="0">
              <a:buSzTx/>
              <a:buNone/>
            </a:pPr>
            <a:endParaRPr/>
          </a:p>
          <a:p>
            <a:pPr>
              <a:buFontTx/>
              <a:buChar char="▪"/>
            </a:pPr>
            <a:r>
              <a:t>от близо 150 000 регистрации през 2016 г.</a:t>
            </a:r>
          </a:p>
          <a:p>
            <a:pPr>
              <a:buFontTx/>
              <a:buChar char="▪"/>
            </a:pPr>
            <a:r>
              <a:t>близо 140 000 излизат от отчет</a:t>
            </a:r>
          </a:p>
          <a:p>
            <a:pPr>
              <a:buFontTx/>
              <a:buChar char="▪"/>
            </a:pPr>
            <a:r>
              <a:t>близо 90 000 са в заетост </a:t>
            </a:r>
          </a:p>
          <a:p>
            <a:pPr>
              <a:buFontTx/>
              <a:buChar char="▪"/>
            </a:pPr>
            <a:r>
              <a:t>близо 30 000 са освободени </a:t>
            </a:r>
          </a:p>
          <a:p>
            <a:pPr>
              <a:buFontTx/>
              <a:buChar char="▪"/>
            </a:pPr>
            <a:r>
              <a:t>за над 20 000 няма информация </a:t>
            </a:r>
          </a:p>
        </p:txBody>
      </p: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0" name="Picture 2" descr="Picture 2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0" y="0"/>
            <a:ext cx="6858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141" name="Nadpis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199" cy="1066130"/>
          </a:xfrm>
          <a:prstGeom prst="rect">
            <a:avLst/>
          </a:prstGeom>
        </p:spPr>
        <p:txBody>
          <a:bodyPr>
            <a:normAutofit fontScale="90000"/>
          </a:bodyPr>
          <a:lstStyle>
            <a:lvl1pPr defTabSz="786384">
              <a:defRPr sz="3354"/>
            </a:lvl1pPr>
          </a:lstStyle>
          <a:p>
            <a:r>
              <a:t/>
            </a:r>
            <a:br/>
            <a:endParaRPr/>
          </a:p>
        </p:txBody>
      </p:sp>
      <p:sp>
        <p:nvSpPr>
          <p:cNvPr id="142" name="Zástupný symbol pro obsah 2"/>
          <p:cNvSpPr>
            <a:spLocks noGrp="1"/>
          </p:cNvSpPr>
          <p:nvPr>
            <p:ph type="body" idx="1"/>
          </p:nvPr>
        </p:nvSpPr>
        <p:spPr>
          <a:xfrm>
            <a:off x="971600" y="620687"/>
            <a:ext cx="7715199" cy="5505477"/>
          </a:xfrm>
          <a:prstGeom prst="rect">
            <a:avLst/>
          </a:prstGeom>
        </p:spPr>
        <p:txBody>
          <a:bodyPr/>
          <a:lstStyle/>
          <a:p>
            <a:pPr marL="0" indent="0" algn="ctr" defTabSz="877823">
              <a:lnSpc>
                <a:spcPct val="90000"/>
              </a:lnSpc>
              <a:buSzTx/>
              <a:buNone/>
              <a:defRPr sz="3072"/>
            </a:pPr>
            <a:r>
              <a:t>Общи коментари за ГМ в Чехия</a:t>
            </a:r>
          </a:p>
          <a:p>
            <a:pPr marL="0" indent="0" algn="ctr" defTabSz="877823">
              <a:lnSpc>
                <a:spcPct val="90000"/>
              </a:lnSpc>
              <a:buSzTx/>
              <a:buNone/>
              <a:defRPr sz="3072"/>
            </a:pPr>
            <a:endParaRPr/>
          </a:p>
          <a:p>
            <a:pPr marL="329184" indent="-329184" defTabSz="877823">
              <a:lnSpc>
                <a:spcPct val="90000"/>
              </a:lnSpc>
              <a:buFontTx/>
              <a:buChar char="▪"/>
              <a:defRPr sz="3072"/>
            </a:pPr>
            <a:r>
              <a:t>схемата се прилага от Бюрото по труда – за осигуряване на подходящо предложение на търсещия работа под 25 години в срок от 4 месеца </a:t>
            </a:r>
          </a:p>
          <a:p>
            <a:pPr marL="329184" indent="-329184" defTabSz="877823">
              <a:lnSpc>
                <a:spcPct val="90000"/>
              </a:lnSpc>
              <a:buFontTx/>
              <a:buChar char="▪"/>
              <a:defRPr sz="3072"/>
            </a:pPr>
            <a:r>
              <a:t>формулиране и изпълнение на политика, насърчаваща младежката заетост и плавния преход на младежите от образование към заетост </a:t>
            </a:r>
          </a:p>
          <a:p>
            <a:pPr marL="329184" indent="-329184" defTabSz="877823">
              <a:lnSpc>
                <a:spcPct val="90000"/>
              </a:lnSpc>
              <a:buFontTx/>
              <a:buChar char="▪"/>
              <a:defRPr sz="3072"/>
            </a:pPr>
            <a:r>
              <a:t>Проектите по ГМ на ЕСФ се изпълняват от Бюрото по труда      </a:t>
            </a:r>
          </a:p>
        </p:txBody>
      </p:sp>
    </p:spTree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4" name="Picture 2" descr="Picture 2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0" y="0"/>
            <a:ext cx="6858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145" name="Nadpis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199" cy="1066130"/>
          </a:xfrm>
          <a:prstGeom prst="rect">
            <a:avLst/>
          </a:prstGeom>
        </p:spPr>
        <p:txBody>
          <a:bodyPr>
            <a:normAutofit fontScale="90000"/>
          </a:bodyPr>
          <a:lstStyle>
            <a:lvl1pPr defTabSz="786384">
              <a:defRPr sz="3354"/>
            </a:lvl1pPr>
          </a:lstStyle>
          <a:p>
            <a:r>
              <a:t/>
            </a:r>
            <a:br/>
            <a:endParaRPr/>
          </a:p>
        </p:txBody>
      </p:sp>
      <p:sp>
        <p:nvSpPr>
          <p:cNvPr id="146" name="Zástupný symbol pro obsah 2"/>
          <p:cNvSpPr>
            <a:spLocks noGrp="1"/>
          </p:cNvSpPr>
          <p:nvPr>
            <p:ph type="body" idx="1"/>
          </p:nvPr>
        </p:nvSpPr>
        <p:spPr>
          <a:xfrm>
            <a:off x="971600" y="620687"/>
            <a:ext cx="7715199" cy="5505477"/>
          </a:xfrm>
          <a:prstGeom prst="rect">
            <a:avLst/>
          </a:prstGeom>
        </p:spPr>
        <p:txBody>
          <a:bodyPr/>
          <a:lstStyle/>
          <a:p>
            <a:pPr marL="0" indent="0" algn="ctr" defTabSz="804672">
              <a:spcBef>
                <a:spcPts val="600"/>
              </a:spcBef>
              <a:buSzTx/>
              <a:buNone/>
              <a:defRPr sz="2816"/>
            </a:pPr>
            <a:r>
              <a:t>Осигуряване на предложение в срок от 4 месеца</a:t>
            </a:r>
          </a:p>
          <a:p>
            <a:pPr marL="0" indent="0" algn="ctr" defTabSz="804672">
              <a:spcBef>
                <a:spcPts val="600"/>
              </a:spcBef>
              <a:buSzTx/>
              <a:buNone/>
              <a:defRPr sz="2816"/>
            </a:pPr>
            <a:endParaRPr/>
          </a:p>
          <a:p>
            <a:pPr marL="301752" indent="-301752" defTabSz="804672">
              <a:spcBef>
                <a:spcPts val="600"/>
              </a:spcBef>
              <a:buFontTx/>
              <a:buChar char="▪"/>
              <a:defRPr sz="2816"/>
            </a:pPr>
            <a:r>
              <a:t>предложенията за работа са ключови</a:t>
            </a:r>
          </a:p>
          <a:p>
            <a:pPr marL="301752" indent="-301752" defTabSz="804672">
              <a:spcBef>
                <a:spcPts val="600"/>
              </a:spcBef>
              <a:buFontTx/>
              <a:buChar char="▪"/>
              <a:defRPr sz="2816"/>
            </a:pPr>
            <a:r>
              <a:t>предложенията за образование са важни, когато са адекватни и приложени правилно </a:t>
            </a:r>
          </a:p>
          <a:p>
            <a:pPr marL="301752" indent="-301752" defTabSz="804672">
              <a:spcBef>
                <a:spcPts val="600"/>
              </a:spcBef>
              <a:buFontTx/>
              <a:buChar char="▪"/>
              <a:defRPr sz="2816"/>
            </a:pPr>
            <a:r>
              <a:t>предложенията за обучение също се прилагат</a:t>
            </a:r>
          </a:p>
          <a:p>
            <a:pPr marL="301752" indent="-301752" defTabSz="804672">
              <a:spcBef>
                <a:spcPts val="600"/>
              </a:spcBef>
              <a:buFontTx/>
              <a:buChar char="▪"/>
              <a:defRPr sz="2816"/>
            </a:pPr>
            <a:r>
              <a:t>стажове – в Чехия няма дуална система, макар че често тази тема се обсъжда активно    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Motiv systému Office">
  <a:themeElements>
    <a:clrScheme name="Motiv systému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Motiv systému Offic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Motiv systému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00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00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Motiv systému Office">
  <a:themeElements>
    <a:clrScheme name="Motiv systému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Motiv systému Offic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Motiv systému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00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00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333</Words>
  <Application>Microsoft Office PowerPoint</Application>
  <PresentationFormat>On-screen Show (4:3)</PresentationFormat>
  <Paragraphs>116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Motiv systému Office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>Mikhaela Miteva</dc:creator>
  <cp:lastModifiedBy>Mikhaela Miteva</cp:lastModifiedBy>
  <cp:revision>2</cp:revision>
  <dcterms:modified xsi:type="dcterms:W3CDTF">2017-05-29T06:38:11Z</dcterms:modified>
</cp:coreProperties>
</file>