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27" r:id="rId1"/>
  </p:sldMasterIdLst>
  <p:notesMasterIdLst>
    <p:notesMasterId r:id="rId15"/>
  </p:notesMasterIdLst>
  <p:handoutMasterIdLst>
    <p:handoutMasterId r:id="rId16"/>
  </p:handoutMasterIdLst>
  <p:sldIdLst>
    <p:sldId id="326" r:id="rId2"/>
    <p:sldId id="402" r:id="rId3"/>
    <p:sldId id="332" r:id="rId4"/>
    <p:sldId id="354" r:id="rId5"/>
    <p:sldId id="411" r:id="rId6"/>
    <p:sldId id="413" r:id="rId7"/>
    <p:sldId id="417" r:id="rId8"/>
    <p:sldId id="403" r:id="rId9"/>
    <p:sldId id="404" r:id="rId10"/>
    <p:sldId id="406" r:id="rId11"/>
    <p:sldId id="407" r:id="rId12"/>
    <p:sldId id="420" r:id="rId13"/>
    <p:sldId id="344" r:id="rId14"/>
  </p:sldIdLst>
  <p:sldSz cx="9144000" cy="6858000" type="screen4x3"/>
  <p:notesSz cx="6797675" cy="9872663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10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F8E"/>
    <a:srgbClr val="0094D7"/>
    <a:srgbClr val="41C40C"/>
    <a:srgbClr val="E32A1B"/>
    <a:srgbClr val="E22118"/>
    <a:srgbClr val="F8B739"/>
    <a:srgbClr val="FF3300"/>
    <a:srgbClr val="F69F1E"/>
    <a:srgbClr val="10D05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8132" autoAdjust="0"/>
    <p:restoredTop sz="75899" autoAdjust="0"/>
  </p:normalViewPr>
  <p:slideViewPr>
    <p:cSldViewPr snapToGrid="0">
      <p:cViewPr varScale="1">
        <p:scale>
          <a:sx n="92" d="100"/>
          <a:sy n="92" d="100"/>
        </p:scale>
        <p:origin x="-195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8" d="100"/>
          <a:sy n="78" d="100"/>
        </p:scale>
        <p:origin x="2058" y="96"/>
      </p:cViewPr>
      <p:guideLst>
        <p:guide orient="horz" pos="3110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ROCHUS.LOCAL\ABT_II\IIb2_D\Statistik\Jugendarbeitslosigkeit\2013%2005%2024_Erwerbslosenquote_Eurostat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bg-BG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4181174600881324E-2"/>
          <c:y val="2.4073055956762804E-2"/>
          <c:w val="0.72804112788653719"/>
          <c:h val="0.8573799872649056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Data!$J$11</c:f>
              <c:strCache>
                <c:ptCount val="1"/>
                <c:pt idx="0">
                  <c:v>European Union</c:v>
                </c:pt>
              </c:strCache>
            </c:strRef>
          </c:tx>
          <c:invertIfNegative val="0"/>
          <c:cat>
            <c:numRef>
              <c:f>Data!$I$12:$I$22</c:f>
              <c:numCache>
                <c:formatCode>0</c:formatCode>
                <c:ptCount val="11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</c:numCache>
            </c:numRef>
          </c:cat>
          <c:val>
            <c:numRef>
              <c:f>Data!$J$12:$J$22</c:f>
              <c:numCache>
                <c:formatCode>#,##0.0</c:formatCode>
                <c:ptCount val="11"/>
                <c:pt idx="0">
                  <c:v>18.8</c:v>
                </c:pt>
                <c:pt idx="1">
                  <c:v>17.5</c:v>
                </c:pt>
                <c:pt idx="2">
                  <c:v>15.7</c:v>
                </c:pt>
                <c:pt idx="3">
                  <c:v>15.8</c:v>
                </c:pt>
                <c:pt idx="4">
                  <c:v>20.100000000000001</c:v>
                </c:pt>
                <c:pt idx="5">
                  <c:v>21.1</c:v>
                </c:pt>
                <c:pt idx="6">
                  <c:v>21.4</c:v>
                </c:pt>
                <c:pt idx="7">
                  <c:v>22.8</c:v>
                </c:pt>
                <c:pt idx="8">
                  <c:v>23.4</c:v>
                </c:pt>
                <c:pt idx="9">
                  <c:v>22.2</c:v>
                </c:pt>
                <c:pt idx="10">
                  <c:v>20.3</c:v>
                </c:pt>
              </c:numCache>
            </c:numRef>
          </c:val>
        </c:ser>
        <c:ser>
          <c:idx val="1"/>
          <c:order val="1"/>
          <c:tx>
            <c:strRef>
              <c:f>Data!$K$11</c:f>
              <c:strCache>
                <c:ptCount val="1"/>
                <c:pt idx="0">
                  <c:v>Germany</c:v>
                </c:pt>
              </c:strCache>
            </c:strRef>
          </c:tx>
          <c:invertIfNegative val="0"/>
          <c:cat>
            <c:numRef>
              <c:f>Data!$I$12:$I$22</c:f>
              <c:numCache>
                <c:formatCode>0</c:formatCode>
                <c:ptCount val="11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</c:numCache>
            </c:numRef>
          </c:cat>
          <c:val>
            <c:numRef>
              <c:f>Data!$K$12:$K$22</c:f>
              <c:numCache>
                <c:formatCode>#,##0.0</c:formatCode>
                <c:ptCount val="11"/>
                <c:pt idx="0">
                  <c:v>15.6</c:v>
                </c:pt>
                <c:pt idx="1">
                  <c:v>13.8</c:v>
                </c:pt>
                <c:pt idx="2">
                  <c:v>11.9</c:v>
                </c:pt>
                <c:pt idx="3">
                  <c:v>10.6</c:v>
                </c:pt>
                <c:pt idx="4">
                  <c:v>11.2</c:v>
                </c:pt>
                <c:pt idx="5">
                  <c:v>9.9</c:v>
                </c:pt>
                <c:pt idx="6">
                  <c:v>8.6</c:v>
                </c:pt>
                <c:pt idx="7">
                  <c:v>8.1</c:v>
                </c:pt>
                <c:pt idx="8">
                  <c:v>7.9</c:v>
                </c:pt>
                <c:pt idx="9">
                  <c:v>7.7</c:v>
                </c:pt>
                <c:pt idx="10">
                  <c:v>7.2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1661184"/>
        <c:axId val="101154816"/>
      </c:barChart>
      <c:catAx>
        <c:axId val="101661184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nextTo"/>
        <c:crossAx val="101154816"/>
        <c:crosses val="autoZero"/>
        <c:auto val="1"/>
        <c:lblAlgn val="ctr"/>
        <c:lblOffset val="100"/>
        <c:noMultiLvlLbl val="0"/>
      </c:catAx>
      <c:valAx>
        <c:axId val="101154816"/>
        <c:scaling>
          <c:orientation val="minMax"/>
        </c:scaling>
        <c:delete val="0"/>
        <c:axPos val="l"/>
        <c:majorGridlines/>
        <c:numFmt formatCode="#,##0.0" sourceLinked="1"/>
        <c:majorTickMark val="out"/>
        <c:minorTickMark val="none"/>
        <c:tickLblPos val="nextTo"/>
        <c:crossAx val="10166118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9706637150907478"/>
          <c:y val="0.41564916230863419"/>
          <c:w val="0.18948663739862978"/>
          <c:h val="0.30008808181576063"/>
        </c:manualLayout>
      </c:layout>
      <c:overlay val="0"/>
      <c:txPr>
        <a:bodyPr/>
        <a:lstStyle/>
        <a:p>
          <a:pPr>
            <a:defRPr sz="1800"/>
          </a:pPr>
          <a:endParaRPr lang="bg-BG"/>
        </a:p>
      </c:txPr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400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9C15FD-8439-4A2F-B64F-8BD0BDE0C9E9}" type="datetimeFigureOut">
              <a:rPr lang="de-DE" smtClean="0"/>
              <a:pPr/>
              <a:t>29.05.2017</a:t>
            </a:fld>
            <a:endParaRPr lang="bg-BG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376900"/>
            <a:ext cx="2946400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376900"/>
            <a:ext cx="2946400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D2A38E-2BA9-41E1-B185-F3EA72C8D670}" type="slidenum">
              <a:rPr lang="de-DE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462138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400" cy="494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3" tIns="45707" rIns="91413" bIns="45707" numCol="1" anchor="t" anchorCtr="0" compatLnSpc="1">
            <a:prstTxWarp prst="textNoShape">
              <a:avLst/>
            </a:prstTxWarp>
          </a:bodyPr>
          <a:lstStyle>
            <a:lvl1pPr defTabSz="914283" eaLnBrk="1" hangingPunct="1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4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3" tIns="45707" rIns="91413" bIns="45707" numCol="1" anchor="t" anchorCtr="0" compatLnSpc="1">
            <a:prstTxWarp prst="textNoShape">
              <a:avLst/>
            </a:prstTxWarp>
          </a:bodyPr>
          <a:lstStyle>
            <a:lvl1pPr algn="r" defTabSz="914283" eaLnBrk="1" hangingPunct="1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39775"/>
            <a:ext cx="4935537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1" y="4687660"/>
            <a:ext cx="5438775" cy="444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3" tIns="45707" rIns="91413" bIns="457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76900"/>
            <a:ext cx="2946400" cy="494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3" tIns="45707" rIns="91413" bIns="45707" numCol="1" anchor="b" anchorCtr="0" compatLnSpc="1">
            <a:prstTxWarp prst="textNoShape">
              <a:avLst/>
            </a:prstTxWarp>
          </a:bodyPr>
          <a:lstStyle>
            <a:lvl1pPr defTabSz="914283" eaLnBrk="1" hangingPunct="1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376900"/>
            <a:ext cx="2946400" cy="494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3" tIns="45707" rIns="91413" bIns="45707" numCol="1" anchor="b" anchorCtr="0" compatLnSpc="1">
            <a:prstTxWarp prst="textNoShape">
              <a:avLst/>
            </a:prstTxWarp>
          </a:bodyPr>
          <a:lstStyle>
            <a:lvl1pPr algn="r" defTabSz="914283" eaLnBrk="1" hangingPunct="1">
              <a:defRPr sz="1200"/>
            </a:lvl1pPr>
          </a:lstStyle>
          <a:p>
            <a:pPr>
              <a:defRPr/>
            </a:pPr>
            <a:fld id="{126F4CC4-166D-45B9-8F86-CF1AAC1A8D18}" type="slidenum">
              <a:rPr lang="de-DE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9445892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fld id="{C923207A-20B8-47EF-9649-C52D752BA8F7}" type="slidenum">
              <a:rPr lang="de-DE" sz="1200" smtClean="0">
                <a:cs typeface="Arial" charset="0"/>
              </a:rPr>
              <a:pPr/>
              <a:t>1</a:t>
            </a:fld>
            <a:endParaRPr lang="bg-BG" sz="1200" smtClean="0">
              <a:cs typeface="Arial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0275" y="739775"/>
            <a:ext cx="4937125" cy="3703638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8391896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fld id="{4CE89B0A-4C19-489D-9CF2-17514798EA4B}" type="slidenum">
              <a:rPr lang="de-DE" altLang="de-DE" sz="1200" smtClean="0"/>
              <a:pPr/>
              <a:t>10</a:t>
            </a:fld>
            <a:endParaRPr lang="bg-BG" altLang="de-DE" sz="1200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altLang="de-DE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49514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fld id="{D14DEA71-F0E6-4886-B0C5-1DD9E7C4CFB1}" type="slidenum">
              <a:rPr lang="de-DE" altLang="de-DE" sz="1200" smtClean="0"/>
              <a:pPr/>
              <a:t>11</a:t>
            </a:fld>
            <a:endParaRPr lang="bg-BG" altLang="de-DE" sz="1200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altLang="de-DE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77501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fld id="{6837A637-5442-492B-B42C-605BAEAEABDF}" type="slidenum">
              <a:rPr lang="de-DE" altLang="de-DE" sz="1200" smtClean="0"/>
              <a:pPr/>
              <a:t>12</a:t>
            </a:fld>
            <a:endParaRPr lang="bg-BG" altLang="de-DE" sz="1200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lvl="1">
              <a:buFont typeface="Wingdings" panose="05000000000000000000" pitchFamily="2" charset="2"/>
              <a:buNone/>
            </a:pPr>
            <a:endParaRPr lang="de-DE" altLang="de-DE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33873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fld id="{4F7BDE06-BD05-43E6-90F1-363D00406E0C}" type="slidenum">
              <a:rPr lang="de-DE" sz="1200" smtClean="0"/>
              <a:pPr/>
              <a:t>13</a:t>
            </a:fld>
            <a:endParaRPr lang="bg-BG" sz="1200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944075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</a:pPr>
            <a:endParaRPr lang="de-DE" altLang="de-DE" dirty="0" smtClean="0">
              <a:latin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6F4CC4-166D-45B9-8F86-CF1AAC1A8D18}" type="slidenum">
              <a:rPr lang="de-DE" smtClean="0"/>
              <a:pPr>
                <a:defRPr/>
              </a:pPr>
              <a:t>2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212314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fld id="{F67CFA8F-2429-4324-A025-8BE8143D0029}" type="slidenum">
              <a:rPr lang="de-DE" sz="1200" smtClean="0">
                <a:cs typeface="Arial" charset="0"/>
              </a:rPr>
              <a:pPr/>
              <a:t>3</a:t>
            </a:fld>
            <a:endParaRPr lang="bg-BG" sz="1200" smtClean="0">
              <a:cs typeface="Arial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66788" y="714375"/>
            <a:ext cx="4935537" cy="3702050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690819"/>
            <a:ext cx="5600700" cy="5041325"/>
          </a:xfrm>
          <a:noFill/>
        </p:spPr>
        <p:txBody>
          <a:bodyPr/>
          <a:lstStyle/>
          <a:p>
            <a:pPr eaLnBrk="1" hangingPunct="1">
              <a:lnSpc>
                <a:spcPct val="150000"/>
              </a:lnSpc>
            </a:pPr>
            <a:endParaRPr dirty="0" smtClean="0"/>
          </a:p>
        </p:txBody>
      </p:sp>
    </p:spTree>
    <p:extLst>
      <p:ext uri="{BB962C8B-B14F-4D97-AF65-F5344CB8AC3E}">
        <p14:creationId xmlns:p14="http://schemas.microsoft.com/office/powerpoint/2010/main" val="4555484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fld id="{BC5AECFC-F581-41FC-A807-3234CC45971F}" type="slidenum">
              <a:rPr lang="de-DE" sz="1200" smtClean="0"/>
              <a:pPr/>
              <a:t>4</a:t>
            </a:fld>
            <a:endParaRPr lang="bg-BG" sz="1200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lvl="1">
              <a:buFont typeface="Wingdings" pitchFamily="2" charset="2"/>
              <a:buNone/>
            </a:pPr>
            <a:endParaRPr dirty="0" smtClean="0"/>
          </a:p>
        </p:txBody>
      </p:sp>
    </p:spTree>
    <p:extLst>
      <p:ext uri="{BB962C8B-B14F-4D97-AF65-F5344CB8AC3E}">
        <p14:creationId xmlns:p14="http://schemas.microsoft.com/office/powerpoint/2010/main" val="7913731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fld id="{174C03DE-0DC2-42E7-80E3-81C8F5DFE3E1}" type="slidenum">
              <a:rPr lang="de-DE" sz="1200" smtClean="0">
                <a:cs typeface="Arial" charset="0"/>
              </a:rPr>
              <a:pPr/>
              <a:t>5</a:t>
            </a:fld>
            <a:endParaRPr lang="bg-BG" sz="1200" smtClean="0">
              <a:cs typeface="Arial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717550"/>
            <a:ext cx="4962525" cy="3722688"/>
          </a:xfrm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16463"/>
            <a:ext cx="5600700" cy="5068887"/>
          </a:xfrm>
          <a:noFill/>
        </p:spPr>
        <p:txBody>
          <a:bodyPr/>
          <a:lstStyle/>
          <a:p>
            <a:pPr eaLnBrk="1" hangingPunct="1">
              <a:lnSpc>
                <a:spcPct val="150000"/>
              </a:lnSpc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9973117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fld id="{174C03DE-0DC2-42E7-80E3-81C8F5DFE3E1}" type="slidenum">
              <a:rPr lang="de-DE" sz="1200" smtClean="0">
                <a:cs typeface="Arial" charset="0"/>
              </a:rPr>
              <a:pPr/>
              <a:t>6</a:t>
            </a:fld>
            <a:endParaRPr lang="bg-BG" sz="1200" smtClean="0">
              <a:cs typeface="Arial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717550"/>
            <a:ext cx="4962525" cy="3722688"/>
          </a:xfrm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16463"/>
            <a:ext cx="5600700" cy="5068887"/>
          </a:xfrm>
          <a:noFill/>
        </p:spPr>
        <p:txBody>
          <a:bodyPr/>
          <a:lstStyle/>
          <a:p>
            <a:pPr eaLnBrk="1" hangingPunct="1">
              <a:spcAft>
                <a:spcPct val="50000"/>
              </a:spcAft>
            </a:pPr>
            <a:endParaRPr dirty="0" smtClean="0"/>
          </a:p>
        </p:txBody>
      </p:sp>
    </p:spTree>
    <p:extLst>
      <p:ext uri="{BB962C8B-B14F-4D97-AF65-F5344CB8AC3E}">
        <p14:creationId xmlns:p14="http://schemas.microsoft.com/office/powerpoint/2010/main" val="36734480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6F4CC4-166D-45B9-8F86-CF1AAC1A8D18}" type="slidenum">
              <a:rPr lang="de-DE" smtClean="0"/>
              <a:pPr>
                <a:defRPr/>
              </a:pPr>
              <a:t>7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8740072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fld id="{36E75D18-7A8D-4BA0-9052-02F8E1720278}" type="slidenum">
              <a:rPr lang="de-DE" altLang="de-DE" sz="1200" smtClean="0"/>
              <a:pPr/>
              <a:t>8</a:t>
            </a:fld>
            <a:endParaRPr lang="bg-BG" altLang="de-DE" sz="120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altLang="de-DE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40981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fld id="{AE9F6564-882A-4FDD-9AF4-34FF4A5E2A57}" type="slidenum">
              <a:rPr lang="de-DE" altLang="de-DE" sz="1200" smtClean="0"/>
              <a:pPr/>
              <a:t>9</a:t>
            </a:fld>
            <a:endParaRPr lang="bg-BG" altLang="de-DE" sz="1200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de-DE" altLang="de-DE" dirty="0" smtClean="0">
              <a:latin typeface="Arial" panose="020B0604020202020204" pitchFamily="34" charset="0"/>
            </a:endParaRPr>
          </a:p>
          <a:p>
            <a:endParaRPr lang="de-DE" altLang="de-DE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33354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9412"/>
            <a:ext cx="9144000" cy="645333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68313" y="2492896"/>
            <a:ext cx="8424862" cy="1470025"/>
          </a:xfrm>
        </p:spPr>
        <p:txBody>
          <a:bodyPr/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68313" y="4221088"/>
            <a:ext cx="8424862" cy="1728192"/>
          </a:xfrm>
        </p:spPr>
        <p:txBody>
          <a:bodyPr>
            <a:noAutofit/>
          </a:bodyPr>
          <a:lstStyle>
            <a:lvl1pPr marL="0" indent="0" algn="l">
              <a:buNone/>
              <a:defRPr sz="36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7B1D1-BBC8-491C-B19D-58E9C54C48FE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590819" cy="1270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5352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199" y="2276873"/>
            <a:ext cx="8435975" cy="396044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89AAD8-97CC-4B62-A7C7-1A0BD6E36D43}" type="slidenum">
              <a:rPr lang="de-DE" smtClean="0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4398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35080" y="2276475"/>
            <a:ext cx="2057400" cy="384968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68313" y="2276475"/>
            <a:ext cx="6263927" cy="384968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5F3157-6A27-41D0-B263-707BAA2A8A42}" type="slidenum">
              <a:rPr lang="de-DE" smtClean="0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5502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199" y="2420939"/>
            <a:ext cx="8435975" cy="3816374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50BFB7-8BDC-4A5A-A44A-5B534ADC1919}" type="slidenum">
              <a:rPr lang="de-DE" smtClean="0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6720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3" y="392112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68313" y="2420938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A133E0-D70F-48E2-8BBD-154F56E577C2}" type="slidenum">
              <a:rPr lang="de-DE" smtClean="0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6174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2420938"/>
            <a:ext cx="4104000" cy="3705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88480" y="2420938"/>
            <a:ext cx="4104000" cy="3705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A36A94-F053-47DF-AAA7-36C92E77B67F}" type="slidenum">
              <a:rPr lang="de-DE" smtClean="0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7018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2276872"/>
            <a:ext cx="4104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923032"/>
            <a:ext cx="4104000" cy="33142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789041" y="2276872"/>
            <a:ext cx="410343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789041" y="2923032"/>
            <a:ext cx="4103439" cy="33142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5D7E64-417F-4A28-8A64-86FAD02FEDA5}" type="slidenum">
              <a:rPr lang="de-DE" smtClean="0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AF4536-70CA-4A2A-A642-F5EEF5F5DC80}" type="slidenum">
              <a:rPr lang="de-DE" smtClean="0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8356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F2689B-674D-4255-A726-C964B2373D61}" type="slidenum">
              <a:rPr lang="de-DE" smtClean="0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6644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3" y="2420938"/>
            <a:ext cx="3008313" cy="6480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49" y="2420938"/>
            <a:ext cx="5318125" cy="37052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63296" y="3068960"/>
            <a:ext cx="3008313" cy="305720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A6943F-75FB-4086-BFDB-D35252BC7894}" type="slidenum">
              <a:rPr lang="de-DE" smtClean="0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7320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67744" y="4865712"/>
            <a:ext cx="5010944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267744" y="1981943"/>
            <a:ext cx="5010944" cy="281074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267744" y="5432450"/>
            <a:ext cx="5010944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8D8173-D042-4D68-9C7A-29AF91D1DDA0}" type="slidenum">
              <a:rPr lang="de-DE" smtClean="0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4735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4800"/>
            <a:ext cx="9144000" cy="6438900"/>
          </a:xfrm>
          <a:prstGeom prst="rect">
            <a:avLst/>
          </a:prstGeom>
        </p:spPr>
      </p:pic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199" y="2420888"/>
            <a:ext cx="8435975" cy="37765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444000"/>
            <a:ext cx="1512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051720" y="6444000"/>
            <a:ext cx="576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956376" y="6444000"/>
            <a:ext cx="936104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10CFBAF-772C-415D-832B-20966141FC61}" type="slidenum">
              <a:rPr lang="de-DE" smtClean="0"/>
              <a:pPr>
                <a:defRPr/>
              </a:pPr>
              <a:t>‹#›</a:t>
            </a:fld>
            <a:endParaRPr lang="de-DE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627784" y="155319"/>
            <a:ext cx="6265415" cy="1143000"/>
          </a:xfrm>
          <a:prstGeom prst="rect">
            <a:avLst/>
          </a:prstGeom>
        </p:spPr>
        <p:txBody>
          <a:bodyPr vert="horz" lIns="91440" tIns="0" rIns="0" bIns="0" rtlCol="0" anchor="t" anchorCtr="0">
            <a:noAutofit/>
          </a:bodyPr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590819" cy="1270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223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8" r:id="rId1"/>
    <p:sldLayoutId id="2147484029" r:id="rId2"/>
    <p:sldLayoutId id="2147484030" r:id="rId3"/>
    <p:sldLayoutId id="2147484031" r:id="rId4"/>
    <p:sldLayoutId id="2147484032" r:id="rId5"/>
    <p:sldLayoutId id="2147484033" r:id="rId6"/>
    <p:sldLayoutId id="2147484034" r:id="rId7"/>
    <p:sldLayoutId id="2147484035" r:id="rId8"/>
    <p:sldLayoutId id="2147484036" r:id="rId9"/>
    <p:sldLayoutId id="2147484037" r:id="rId10"/>
    <p:sldLayoutId id="2147484038" r:id="rId11"/>
  </p:sldLayoutIdLst>
  <p:hf hdr="0" ftr="0" dt="0"/>
  <p:txStyles>
    <p:titleStyle>
      <a:lvl1pPr algn="r" defTabSz="914400" rtl="0" eaLnBrk="1" latinLnBrk="0" hangingPunct="1">
        <a:spcBef>
          <a:spcPct val="0"/>
        </a:spcBef>
        <a:buNone/>
        <a:defRPr sz="3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382588" algn="l" defTabSz="914400" rtl="0" eaLnBrk="1" latinLnBrk="0" hangingPunct="1">
        <a:spcBef>
          <a:spcPct val="20000"/>
        </a:spcBef>
        <a:buClr>
          <a:schemeClr val="accent1"/>
        </a:buClr>
        <a:buFont typeface="Calibri" panose="020F0502020204030204" pitchFamily="34" charset="0"/>
        <a:buChar char="‒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079500" indent="-360363" algn="l" defTabSz="9144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46200" indent="-266700" algn="l" defTabSz="914400" rtl="0" eaLnBrk="1" latinLnBrk="0" hangingPunct="1">
        <a:spcBef>
          <a:spcPct val="20000"/>
        </a:spcBef>
        <a:buClr>
          <a:schemeClr val="accent1"/>
        </a:buClr>
        <a:buFont typeface="Calibri" panose="020F0502020204030204" pitchFamily="34" charset="0"/>
        <a:buChar char="‒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704975" indent="-358775" algn="l" defTabSz="9144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mas.de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3700" y="2868613"/>
            <a:ext cx="8280400" cy="1447800"/>
          </a:xfrm>
        </p:spPr>
        <p:txBody>
          <a:bodyPr/>
          <a:lstStyle/>
          <a:p>
            <a:r>
              <a:rPr lang="en-GB" sz="3600" dirty="0" smtClean="0"/>
              <a:t>Интеграция на младите хора на пазара на труда  </a:t>
            </a:r>
            <a:r>
              <a:rPr dirty="0"/>
              <a:t/>
            </a:r>
            <a:br>
              <a:rPr dirty="0"/>
            </a:br>
            <a:r>
              <a:rPr dirty="0" smtClean="0"/>
              <a:t> </a:t>
            </a:r>
            <a:endParaRPr lang="bg-BG" sz="2800" dirty="0" smtClean="0">
              <a:solidFill>
                <a:srgbClr val="000066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3700" y="5346441"/>
            <a:ext cx="8280400" cy="1212978"/>
          </a:xfrm>
        </p:spPr>
        <p:txBody>
          <a:bodyPr/>
          <a:lstStyle/>
          <a:p>
            <a:r>
              <a:rPr lang="en-GB" sz="2000" dirty="0" smtClean="0"/>
              <a:t>Конференция „Гаранция за младежта </a:t>
            </a:r>
            <a:r>
              <a:rPr lang="en-GB" sz="2000" dirty="0" smtClean="0"/>
              <a:t>–</a:t>
            </a:r>
            <a:endParaRPr lang="bg-BG" sz="2000" dirty="0" smtClean="0"/>
          </a:p>
          <a:p>
            <a:r>
              <a:rPr lang="bg-BG" sz="2000" dirty="0" smtClean="0"/>
              <a:t>средносрочен </a:t>
            </a:r>
            <a:r>
              <a:rPr lang="en-GB" sz="2000" dirty="0" err="1" smtClean="0"/>
              <a:t>преглед</a:t>
            </a:r>
            <a:r>
              <a:rPr lang="en-GB" sz="2000" dirty="0" smtClean="0"/>
              <a:t> </a:t>
            </a:r>
            <a:r>
              <a:rPr lang="en-GB" sz="2000" dirty="0" smtClean="0"/>
              <a:t>на изпълнението“</a:t>
            </a:r>
          </a:p>
          <a:p>
            <a:r>
              <a:rPr lang="en-GB" sz="2000" dirty="0" smtClean="0"/>
              <a:t>София, май 2017 г.</a:t>
            </a:r>
            <a:endParaRPr lang="bg-BG" sz="2000" dirty="0"/>
          </a:p>
          <a:p>
            <a:r>
              <a:rPr lang="en-GB" sz="2000" dirty="0" err="1" smtClean="0"/>
              <a:t>Ге</a:t>
            </a:r>
            <a:r>
              <a:rPr lang="bg-BG" sz="2000" dirty="0" smtClean="0"/>
              <a:t>й</a:t>
            </a:r>
            <a:r>
              <a:rPr lang="en-GB" sz="2000" dirty="0" err="1" smtClean="0"/>
              <a:t>за</a:t>
            </a:r>
            <a:r>
              <a:rPr lang="en-GB" sz="2000" dirty="0" smtClean="0"/>
              <a:t> </a:t>
            </a:r>
            <a:r>
              <a:rPr lang="en-GB" sz="2000" dirty="0" smtClean="0"/>
              <a:t>Люс</a:t>
            </a:r>
            <a:endParaRPr lang="bg-BG" sz="2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2202" y="3592513"/>
            <a:ext cx="2553077" cy="265587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Grp="1" noChangeArrowheads="1"/>
          </p:cNvSpPr>
          <p:nvPr>
            <p:ph idx="1"/>
          </p:nvPr>
        </p:nvSpPr>
        <p:spPr>
          <a:xfrm>
            <a:off x="504826" y="1747069"/>
            <a:ext cx="8099425" cy="4943337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>
            <a:noAutofit/>
          </a:bodyPr>
          <a:lstStyle/>
          <a:p>
            <a:pPr marL="0" indent="0">
              <a:buNone/>
            </a:pPr>
            <a:r>
              <a:rPr lang="de-DE" altLang="de-DE" sz="2400" b="1" u="sng" dirty="0"/>
              <a:t>Доброволни ангажименти </a:t>
            </a:r>
            <a:r>
              <a:rPr lang="de-DE" altLang="de-DE" sz="2400" b="1" u="sng" dirty="0" smtClean="0"/>
              <a:t>на </a:t>
            </a:r>
            <a:r>
              <a:rPr lang="de-DE" altLang="de-DE" sz="2400" b="1" u="sng" dirty="0"/>
              <a:t>партньорите </a:t>
            </a:r>
            <a:r>
              <a:rPr lang="de-DE" altLang="de-DE" sz="2400" b="1" u="sng" dirty="0" smtClean="0"/>
              <a:t>в алианса</a:t>
            </a:r>
            <a:r>
              <a:rPr dirty="0" smtClean="0"/>
              <a:t> </a:t>
            </a:r>
            <a:r>
              <a:rPr lang="de-DE" altLang="de-DE" sz="2400" b="1" u="sng" dirty="0" smtClean="0"/>
              <a:t>с конкретен</a:t>
            </a:r>
            <a:r>
              <a:rPr dirty="0" smtClean="0"/>
              <a:t> </a:t>
            </a:r>
            <a:r>
              <a:rPr lang="de-DE" altLang="de-DE" sz="2400" b="1" u="sng" dirty="0"/>
              <a:t>принос,</a:t>
            </a:r>
            <a:r>
              <a:rPr dirty="0" smtClean="0"/>
              <a:t> </a:t>
            </a:r>
            <a:r>
              <a:rPr lang="de-DE" altLang="de-DE" sz="2400" b="1" u="sng" dirty="0"/>
              <a:t>напр. </a:t>
            </a:r>
            <a:endParaRPr lang="bg-BG" altLang="de-DE" sz="2400" b="1" u="sng" dirty="0" smtClean="0"/>
          </a:p>
          <a:p>
            <a:pPr marL="0" lvl="0" indent="0">
              <a:spcBef>
                <a:spcPts val="600"/>
              </a:spcBef>
              <a:spcAft>
                <a:spcPts val="625"/>
              </a:spcAft>
              <a:buClr>
                <a:schemeClr val="accent2">
                  <a:lumMod val="50000"/>
                </a:schemeClr>
              </a:buClr>
              <a:buSzPct val="100000"/>
              <a:buNone/>
            </a:pPr>
            <a:r>
              <a:rPr lang="de-DE" sz="2000" u="sng" dirty="0" smtClean="0"/>
              <a:t>Федерално правителство</a:t>
            </a:r>
            <a:endParaRPr lang="bg-BG" sz="2000" u="sng" dirty="0" smtClean="0"/>
          </a:p>
          <a:p>
            <a:pPr marL="601663" lvl="1" indent="-285750">
              <a:spcBef>
                <a:spcPts val="600"/>
              </a:spcBef>
              <a:spcAft>
                <a:spcPts val="538"/>
              </a:spcAft>
              <a:buSzPct val="110000"/>
              <a:buFont typeface="Wingdings" panose="05000000000000000000" pitchFamily="2" charset="2"/>
              <a:buChar char="Ø"/>
            </a:pPr>
            <a:r>
              <a:rPr lang="en-US" altLang="de-DE" sz="1800" dirty="0" smtClean="0">
                <a:solidFill>
                  <a:srgbClr val="000000"/>
                </a:solidFill>
              </a:rPr>
              <a:t>Финансиране </a:t>
            </a:r>
            <a:r>
              <a:rPr lang="en-US" altLang="de-DE" sz="1800" dirty="0" err="1" smtClean="0">
                <a:solidFill>
                  <a:srgbClr val="000000"/>
                </a:solidFill>
              </a:rPr>
              <a:t>на</a:t>
            </a:r>
            <a:r>
              <a:rPr lang="en-US" altLang="de-DE" sz="1800" dirty="0" smtClean="0">
                <a:solidFill>
                  <a:srgbClr val="000000"/>
                </a:solidFill>
              </a:rPr>
              <a:t> </a:t>
            </a:r>
            <a:r>
              <a:rPr lang="bg-BG" altLang="de-DE" sz="1800" dirty="0" smtClean="0">
                <a:solidFill>
                  <a:srgbClr val="000000"/>
                </a:solidFill>
              </a:rPr>
              <a:t>субсидираното </a:t>
            </a:r>
            <a:r>
              <a:rPr lang="en-US" altLang="de-DE" sz="1800" dirty="0" err="1" smtClean="0">
                <a:solidFill>
                  <a:srgbClr val="000000"/>
                </a:solidFill>
              </a:rPr>
              <a:t>обучение</a:t>
            </a:r>
            <a:r>
              <a:rPr lang="en-US" altLang="de-DE" sz="1800" dirty="0" smtClean="0">
                <a:solidFill>
                  <a:srgbClr val="000000"/>
                </a:solidFill>
              </a:rPr>
              <a:t>; до 10 000 места през 2015/2016;</a:t>
            </a:r>
          </a:p>
          <a:p>
            <a:pPr marL="601663" lvl="1" indent="-285750">
              <a:spcBef>
                <a:spcPts val="600"/>
              </a:spcBef>
              <a:spcAft>
                <a:spcPts val="538"/>
              </a:spcAft>
              <a:buSzPct val="110000"/>
              <a:buFont typeface="Wingdings" panose="05000000000000000000" pitchFamily="2" charset="2"/>
              <a:buChar char="Ø"/>
            </a:pPr>
            <a:r>
              <a:rPr lang="en-US" sz="1800" dirty="0"/>
              <a:t>Финансиране на подкрепа за навлизане в кариерата на ученици, които стартират програмата до 2018/2019;</a:t>
            </a:r>
            <a:endParaRPr lang="bg-BG" altLang="de-DE" sz="1800" dirty="0" smtClean="0">
              <a:solidFill>
                <a:srgbClr val="00B050"/>
              </a:solidFill>
              <a:cs typeface="Arial" panose="020B0604020202020204" pitchFamily="34" charset="0"/>
            </a:endParaRPr>
          </a:p>
          <a:p>
            <a:pPr marL="0" indent="0">
              <a:spcBef>
                <a:spcPts val="600"/>
              </a:spcBef>
              <a:spcAft>
                <a:spcPts val="625"/>
              </a:spcAft>
              <a:buClr>
                <a:schemeClr val="accent2">
                  <a:lumMod val="50000"/>
                </a:schemeClr>
              </a:buClr>
              <a:buSzPct val="100000"/>
              <a:buNone/>
            </a:pPr>
            <a:r>
              <a:rPr lang="de-DE" altLang="de-DE" sz="1800" u="sng" dirty="0" smtClean="0">
                <a:solidFill>
                  <a:srgbClr val="000000"/>
                </a:solidFill>
              </a:rPr>
              <a:t>Компании</a:t>
            </a:r>
            <a:endParaRPr lang="bg-BG" altLang="de-DE" sz="1800" dirty="0">
              <a:solidFill>
                <a:srgbClr val="000000"/>
              </a:solidFill>
            </a:endParaRPr>
          </a:p>
          <a:p>
            <a:pPr marL="601663" lvl="1" indent="-285750">
              <a:spcBef>
                <a:spcPts val="600"/>
              </a:spcBef>
              <a:spcAft>
                <a:spcPts val="538"/>
              </a:spcAft>
              <a:buSzPct val="110000"/>
              <a:buFont typeface="Wingdings" panose="05000000000000000000" pitchFamily="2" charset="2"/>
              <a:buChar char="Ø"/>
            </a:pPr>
            <a:r>
              <a:rPr lang="en-US" altLang="de-DE" sz="1800" dirty="0">
                <a:solidFill>
                  <a:srgbClr val="000000"/>
                </a:solidFill>
              </a:rPr>
              <a:t>В сравнение с данните за 2014 г., осигуряване на 20 000 допълнителни места за обучение през 2015 г. </a:t>
            </a:r>
            <a:r>
              <a:rPr lang="bg-BG" altLang="de-DE" sz="1800" dirty="0" smtClean="0">
                <a:solidFill>
                  <a:srgbClr val="000000"/>
                </a:solidFill>
              </a:rPr>
              <a:t>, като</a:t>
            </a:r>
            <a:r>
              <a:rPr lang="en-US" altLang="de-DE" sz="1800" dirty="0" smtClean="0">
                <a:solidFill>
                  <a:srgbClr val="000000"/>
                </a:solidFill>
              </a:rPr>
              <a:t> </a:t>
            </a:r>
            <a:r>
              <a:rPr lang="en-US" altLang="de-DE" sz="1800" dirty="0" err="1" smtClean="0">
                <a:solidFill>
                  <a:srgbClr val="000000"/>
                </a:solidFill>
              </a:rPr>
              <a:t>цел</a:t>
            </a:r>
            <a:r>
              <a:rPr lang="bg-BG" altLang="de-DE" sz="1800" dirty="0" smtClean="0">
                <a:solidFill>
                  <a:srgbClr val="000000"/>
                </a:solidFill>
              </a:rPr>
              <a:t>та</a:t>
            </a:r>
            <a:r>
              <a:rPr lang="en-US" altLang="de-DE" sz="1800" dirty="0" smtClean="0">
                <a:solidFill>
                  <a:srgbClr val="000000"/>
                </a:solidFill>
              </a:rPr>
              <a:t> </a:t>
            </a:r>
            <a:r>
              <a:rPr lang="bg-BG" altLang="de-DE" sz="1800" dirty="0" smtClean="0">
                <a:solidFill>
                  <a:srgbClr val="000000"/>
                </a:solidFill>
              </a:rPr>
              <a:t>е </a:t>
            </a:r>
            <a:r>
              <a:rPr lang="en-US" altLang="de-DE" sz="1800" dirty="0" err="1" smtClean="0">
                <a:solidFill>
                  <a:srgbClr val="000000"/>
                </a:solidFill>
              </a:rPr>
              <a:t>да</a:t>
            </a:r>
            <a:r>
              <a:rPr lang="en-US" altLang="de-DE" sz="1800" dirty="0" smtClean="0">
                <a:solidFill>
                  <a:srgbClr val="000000"/>
                </a:solidFill>
              </a:rPr>
              <a:t> </a:t>
            </a:r>
            <a:r>
              <a:rPr lang="en-US" altLang="de-DE" sz="1800" dirty="0">
                <a:solidFill>
                  <a:srgbClr val="000000"/>
                </a:solidFill>
              </a:rPr>
              <a:t>се запази това равнище и през следващите години;  </a:t>
            </a:r>
          </a:p>
          <a:p>
            <a:pPr marL="601663" lvl="1" indent="-285750">
              <a:spcBef>
                <a:spcPts val="0"/>
              </a:spcBef>
              <a:buSzPct val="110000"/>
              <a:buFont typeface="Wingdings" panose="05000000000000000000" pitchFamily="2" charset="2"/>
              <a:buChar char="Ø"/>
            </a:pPr>
            <a:r>
              <a:rPr lang="en-US" altLang="de-DE" sz="1800" dirty="0">
                <a:solidFill>
                  <a:srgbClr val="000000"/>
                </a:solidFill>
              </a:rPr>
              <a:t>На всеки младеж, който има желание да започне дуално обучение и не е намерил място за обучение до 30 </a:t>
            </a:r>
            <a:r>
              <a:rPr lang="en-US" altLang="de-DE" sz="1800" dirty="0" err="1" smtClean="0">
                <a:solidFill>
                  <a:srgbClr val="000000"/>
                </a:solidFill>
              </a:rPr>
              <a:t>септември</a:t>
            </a:r>
            <a:r>
              <a:rPr lang="bg-BG" altLang="de-DE" sz="1800" dirty="0" smtClean="0">
                <a:solidFill>
                  <a:srgbClr val="000000"/>
                </a:solidFill>
              </a:rPr>
              <a:t> (всяка година)</a:t>
            </a:r>
            <a:r>
              <a:rPr lang="en-US" altLang="de-DE" sz="1800" dirty="0" smtClean="0">
                <a:solidFill>
                  <a:srgbClr val="000000"/>
                </a:solidFill>
              </a:rPr>
              <a:t>, </a:t>
            </a:r>
            <a:r>
              <a:rPr lang="en-US" altLang="de-DE" sz="1800" dirty="0">
                <a:solidFill>
                  <a:srgbClr val="000000"/>
                </a:solidFill>
              </a:rPr>
              <a:t>ще бъдат предложени три места за обучение във фирма.</a:t>
            </a:r>
            <a:endParaRPr lang="bg-BG" altLang="de-DE" sz="1800" dirty="0"/>
          </a:p>
        </p:txBody>
      </p:sp>
      <p:sp>
        <p:nvSpPr>
          <p:cNvPr id="39939" name="Foliennummernplatzhalt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fld id="{AA8B2B08-7E8A-42FF-8C4E-5E8BFD65D481}" type="slidenum">
              <a:rPr lang="de-DE" altLang="de-DE" sz="1200" smtClean="0"/>
              <a:pPr/>
              <a:t>10</a:t>
            </a:fld>
            <a:endParaRPr lang="bg-BG" altLang="de-DE" sz="1200" smtClean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965"/>
          <a:stretch/>
        </p:blipFill>
        <p:spPr>
          <a:xfrm>
            <a:off x="4624669" y="198887"/>
            <a:ext cx="4330419" cy="1063383"/>
          </a:xfrm>
          <a:prstGeom prst="rect">
            <a:avLst/>
          </a:prstGeom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2444055" y="1303453"/>
            <a:ext cx="6448425" cy="402433"/>
          </a:xfrm>
        </p:spPr>
        <p:txBody>
          <a:bodyPr/>
          <a:lstStyle/>
          <a:p>
            <a:r>
              <a:rPr lang="de-DE" altLang="de-DE" sz="2000" smtClean="0"/>
              <a:t>Алианс за</a:t>
            </a:r>
            <a:r>
              <a:rPr dirty="0" smtClean="0"/>
              <a:t> </a:t>
            </a:r>
            <a:r>
              <a:rPr sz="2000" smtClean="0"/>
              <a:t>първоначално и допълнително обучение</a:t>
            </a:r>
            <a:endParaRPr lang="bg-BG" altLang="de-DE" sz="2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2582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Grp="1" noChangeArrowheads="1"/>
          </p:cNvSpPr>
          <p:nvPr>
            <p:ph idx="1"/>
          </p:nvPr>
        </p:nvSpPr>
        <p:spPr>
          <a:xfrm>
            <a:off x="451080" y="1803737"/>
            <a:ext cx="8099425" cy="4640263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>
            <a:normAutofit fontScale="92500" lnSpcReduction="20000"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de-DE" altLang="de-DE" sz="2400" b="1" u="sng" dirty="0" smtClean="0"/>
              <a:t>Други примери за доброволни ангажименти на партньорите в алианса</a:t>
            </a:r>
          </a:p>
          <a:p>
            <a:pPr marL="0" indent="0">
              <a:spcBef>
                <a:spcPts val="600"/>
              </a:spcBef>
              <a:buClr>
                <a:schemeClr val="accent2">
                  <a:lumMod val="50000"/>
                </a:schemeClr>
              </a:buClr>
              <a:buSzPct val="100000"/>
              <a:buNone/>
            </a:pPr>
            <a:r>
              <a:rPr lang="de-DE" altLang="de-DE" sz="2000" u="sng" dirty="0" smtClean="0">
                <a:solidFill>
                  <a:srgbClr val="000000"/>
                </a:solidFill>
              </a:rPr>
              <a:t>Синдикати</a:t>
            </a:r>
            <a:endParaRPr lang="bg-BG" altLang="de-DE" sz="2000" dirty="0" smtClean="0">
              <a:solidFill>
                <a:srgbClr val="000000"/>
              </a:solidFill>
            </a:endParaRPr>
          </a:p>
          <a:p>
            <a:pPr marL="601663" lvl="1" indent="-285750">
              <a:spcBef>
                <a:spcPts val="600"/>
              </a:spcBef>
              <a:buSzPct val="110000"/>
              <a:buFont typeface="Wingdings" panose="05000000000000000000" pitchFamily="2" charset="2"/>
              <a:buChar char="Ø"/>
            </a:pPr>
            <a:r>
              <a:rPr lang="en-US" altLang="de-DE" sz="2000" dirty="0">
                <a:solidFill>
                  <a:srgbClr val="000000"/>
                </a:solidFill>
              </a:rPr>
              <a:t>Разработване на стандарти за качество за стажове на ученици по време на професионална ориентация (заедно с компании и федерални провинции);</a:t>
            </a:r>
          </a:p>
          <a:p>
            <a:pPr marL="601663" lvl="1" indent="-285750">
              <a:spcBef>
                <a:spcPts val="600"/>
              </a:spcBef>
              <a:buSzPct val="110000"/>
              <a:buFont typeface="Wingdings" panose="05000000000000000000" pitchFamily="2" charset="2"/>
              <a:buChar char="Ø"/>
            </a:pPr>
            <a:r>
              <a:rPr lang="en-US" altLang="de-DE" sz="2000" dirty="0" err="1" smtClean="0">
                <a:solidFill>
                  <a:srgbClr val="000000"/>
                </a:solidFill>
              </a:rPr>
              <a:t>Подкрепа</a:t>
            </a:r>
            <a:r>
              <a:rPr lang="en-US" altLang="de-DE" sz="2000" dirty="0" smtClean="0">
                <a:solidFill>
                  <a:srgbClr val="000000"/>
                </a:solidFill>
              </a:rPr>
              <a:t> </a:t>
            </a:r>
            <a:r>
              <a:rPr lang="en-US" altLang="de-DE" sz="2000" dirty="0" err="1" smtClean="0">
                <a:solidFill>
                  <a:srgbClr val="000000"/>
                </a:solidFill>
              </a:rPr>
              <a:t>на</a:t>
            </a:r>
            <a:r>
              <a:rPr lang="en-US" altLang="de-DE" sz="2000" dirty="0" smtClean="0">
                <a:solidFill>
                  <a:srgbClr val="000000"/>
                </a:solidFill>
              </a:rPr>
              <a:t> </a:t>
            </a:r>
            <a:r>
              <a:rPr lang="en-US" altLang="de-DE" sz="2000" dirty="0" err="1" smtClean="0">
                <a:solidFill>
                  <a:srgbClr val="000000"/>
                </a:solidFill>
              </a:rPr>
              <a:t>мерките</a:t>
            </a:r>
            <a:r>
              <a:rPr lang="en-US" altLang="de-DE" sz="2000" dirty="0" smtClean="0">
                <a:solidFill>
                  <a:srgbClr val="000000"/>
                </a:solidFill>
              </a:rPr>
              <a:t> </a:t>
            </a:r>
            <a:r>
              <a:rPr lang="en-US" altLang="de-DE" sz="2000" dirty="0" err="1" smtClean="0">
                <a:solidFill>
                  <a:srgbClr val="000000"/>
                </a:solidFill>
              </a:rPr>
              <a:t>за</a:t>
            </a:r>
            <a:r>
              <a:rPr lang="en-US" altLang="de-DE" sz="2000" dirty="0" smtClean="0">
                <a:solidFill>
                  <a:srgbClr val="000000"/>
                </a:solidFill>
              </a:rPr>
              <a:t> </a:t>
            </a:r>
            <a:r>
              <a:rPr lang="en-US" altLang="de-DE" sz="2000" dirty="0" err="1" smtClean="0">
                <a:solidFill>
                  <a:srgbClr val="000000"/>
                </a:solidFill>
              </a:rPr>
              <a:t>допълнително</a:t>
            </a:r>
            <a:r>
              <a:rPr lang="en-US" altLang="de-DE" sz="2000" dirty="0" smtClean="0">
                <a:solidFill>
                  <a:srgbClr val="000000"/>
                </a:solidFill>
              </a:rPr>
              <a:t> </a:t>
            </a:r>
            <a:r>
              <a:rPr lang="en-US" altLang="de-DE" sz="2000" dirty="0" err="1" smtClean="0">
                <a:solidFill>
                  <a:srgbClr val="000000"/>
                </a:solidFill>
              </a:rPr>
              <a:t>практическо</a:t>
            </a:r>
            <a:r>
              <a:rPr lang="en-US" altLang="de-DE" sz="2000" dirty="0" smtClean="0">
                <a:solidFill>
                  <a:srgbClr val="000000"/>
                </a:solidFill>
              </a:rPr>
              <a:t> </a:t>
            </a:r>
            <a:r>
              <a:rPr lang="en-US" altLang="de-DE" sz="2000" dirty="0" err="1" smtClean="0">
                <a:solidFill>
                  <a:srgbClr val="000000"/>
                </a:solidFill>
              </a:rPr>
              <a:t>обучение</a:t>
            </a:r>
            <a:r>
              <a:rPr lang="en-US" altLang="de-DE" sz="2000" dirty="0" smtClean="0">
                <a:solidFill>
                  <a:srgbClr val="000000"/>
                </a:solidFill>
              </a:rPr>
              <a:t> в </a:t>
            </a:r>
            <a:r>
              <a:rPr lang="en-US" altLang="de-DE" sz="2000" dirty="0" err="1" smtClean="0">
                <a:solidFill>
                  <a:srgbClr val="000000"/>
                </a:solidFill>
              </a:rPr>
              <a:t>рамките</a:t>
            </a:r>
            <a:r>
              <a:rPr lang="en-US" altLang="de-DE" sz="2000" dirty="0" smtClean="0">
                <a:solidFill>
                  <a:srgbClr val="000000"/>
                </a:solidFill>
              </a:rPr>
              <a:t> </a:t>
            </a:r>
            <a:r>
              <a:rPr lang="en-US" altLang="de-DE" sz="2000" dirty="0" err="1" smtClean="0">
                <a:solidFill>
                  <a:srgbClr val="000000"/>
                </a:solidFill>
              </a:rPr>
              <a:t>на</a:t>
            </a:r>
            <a:r>
              <a:rPr lang="en-US" altLang="de-DE" sz="2000" dirty="0" smtClean="0">
                <a:solidFill>
                  <a:srgbClr val="000000"/>
                </a:solidFill>
              </a:rPr>
              <a:t> </a:t>
            </a:r>
            <a:r>
              <a:rPr lang="en-US" altLang="de-DE" sz="2000" dirty="0" err="1" smtClean="0">
                <a:solidFill>
                  <a:srgbClr val="000000"/>
                </a:solidFill>
              </a:rPr>
              <a:t>насоките</a:t>
            </a:r>
            <a:r>
              <a:rPr lang="en-US" altLang="de-DE" sz="2000" dirty="0" smtClean="0">
                <a:solidFill>
                  <a:srgbClr val="000000"/>
                </a:solidFill>
              </a:rPr>
              <a:t> </a:t>
            </a:r>
            <a:r>
              <a:rPr lang="en-US" altLang="de-DE" sz="2000" dirty="0" err="1" smtClean="0">
                <a:solidFill>
                  <a:srgbClr val="000000"/>
                </a:solidFill>
              </a:rPr>
              <a:t>за</a:t>
            </a:r>
            <a:r>
              <a:rPr lang="en-US" altLang="de-DE" sz="2000" dirty="0" smtClean="0">
                <a:solidFill>
                  <a:srgbClr val="000000"/>
                </a:solidFill>
              </a:rPr>
              <a:t> </a:t>
            </a:r>
            <a:r>
              <a:rPr lang="en-US" altLang="de-DE" sz="2000" dirty="0" err="1" smtClean="0">
                <a:solidFill>
                  <a:srgbClr val="000000"/>
                </a:solidFill>
              </a:rPr>
              <a:t>социалните</a:t>
            </a:r>
            <a:r>
              <a:rPr lang="en-US" altLang="de-DE" sz="2000" dirty="0" smtClean="0">
                <a:solidFill>
                  <a:srgbClr val="000000"/>
                </a:solidFill>
              </a:rPr>
              <a:t> </a:t>
            </a:r>
            <a:r>
              <a:rPr lang="en-US" altLang="de-DE" sz="2000" dirty="0" err="1" smtClean="0">
                <a:solidFill>
                  <a:srgbClr val="000000"/>
                </a:solidFill>
              </a:rPr>
              <a:t>партньори</a:t>
            </a:r>
            <a:r>
              <a:rPr lang="en-US" altLang="de-DE" sz="2000" dirty="0" smtClean="0">
                <a:solidFill>
                  <a:srgbClr val="000000"/>
                </a:solidFill>
              </a:rPr>
              <a:t> </a:t>
            </a:r>
            <a:r>
              <a:rPr lang="en-US" altLang="de-DE" sz="2000" dirty="0" err="1" smtClean="0">
                <a:solidFill>
                  <a:srgbClr val="000000"/>
                </a:solidFill>
              </a:rPr>
              <a:t>във</a:t>
            </a:r>
            <a:r>
              <a:rPr lang="en-US" altLang="de-DE" sz="2000" dirty="0" smtClean="0">
                <a:solidFill>
                  <a:srgbClr val="000000"/>
                </a:solidFill>
              </a:rPr>
              <a:t> </a:t>
            </a:r>
            <a:r>
              <a:rPr lang="en-US" altLang="de-DE" sz="2000" dirty="0" err="1" smtClean="0">
                <a:solidFill>
                  <a:srgbClr val="000000"/>
                </a:solidFill>
              </a:rPr>
              <a:t>връзка</a:t>
            </a:r>
            <a:r>
              <a:rPr lang="en-US" altLang="de-DE" sz="2000" dirty="0" smtClean="0">
                <a:solidFill>
                  <a:srgbClr val="000000"/>
                </a:solidFill>
              </a:rPr>
              <a:t> с ЕСФ (в </a:t>
            </a:r>
            <a:r>
              <a:rPr lang="en-US" altLang="de-DE" sz="2000" dirty="0" err="1" smtClean="0">
                <a:solidFill>
                  <a:srgbClr val="000000"/>
                </a:solidFill>
              </a:rPr>
              <a:t>сътрудничество</a:t>
            </a:r>
            <a:r>
              <a:rPr lang="en-US" altLang="de-DE" sz="2000" dirty="0" smtClean="0">
                <a:solidFill>
                  <a:srgbClr val="000000"/>
                </a:solidFill>
              </a:rPr>
              <a:t> с </a:t>
            </a:r>
            <a:r>
              <a:rPr lang="en-US" altLang="de-DE" sz="2000" dirty="0" err="1" smtClean="0">
                <a:solidFill>
                  <a:srgbClr val="000000"/>
                </a:solidFill>
              </a:rPr>
              <a:t>търговията</a:t>
            </a:r>
            <a:r>
              <a:rPr lang="en-US" altLang="de-DE" sz="2000" dirty="0" smtClean="0">
                <a:solidFill>
                  <a:srgbClr val="000000"/>
                </a:solidFill>
              </a:rPr>
              <a:t> и </a:t>
            </a:r>
            <a:r>
              <a:rPr lang="en-US" altLang="de-DE" sz="2000" dirty="0" err="1" smtClean="0">
                <a:solidFill>
                  <a:srgbClr val="000000"/>
                </a:solidFill>
              </a:rPr>
              <a:t>индустрията</a:t>
            </a:r>
            <a:r>
              <a:rPr lang="en-US" altLang="de-DE" sz="2000" dirty="0" smtClean="0">
                <a:solidFill>
                  <a:srgbClr val="000000"/>
                </a:solidFill>
              </a:rPr>
              <a:t> и </a:t>
            </a:r>
            <a:r>
              <a:rPr lang="en-US" altLang="de-DE" sz="2000" dirty="0" err="1" smtClean="0">
                <a:solidFill>
                  <a:srgbClr val="000000"/>
                </a:solidFill>
              </a:rPr>
              <a:t>федералното</a:t>
            </a:r>
            <a:r>
              <a:rPr lang="en-US" altLang="de-DE" sz="2000" dirty="0" smtClean="0">
                <a:solidFill>
                  <a:srgbClr val="000000"/>
                </a:solidFill>
              </a:rPr>
              <a:t> </a:t>
            </a:r>
            <a:r>
              <a:rPr lang="en-US" altLang="de-DE" sz="2000" dirty="0" err="1" smtClean="0">
                <a:solidFill>
                  <a:srgbClr val="000000"/>
                </a:solidFill>
              </a:rPr>
              <a:t>правителство</a:t>
            </a:r>
            <a:r>
              <a:rPr lang="en-US" altLang="de-DE" sz="2000" dirty="0" smtClean="0">
                <a:solidFill>
                  <a:srgbClr val="000000"/>
                </a:solidFill>
              </a:rPr>
              <a:t>)</a:t>
            </a:r>
            <a:endParaRPr lang="bg-BG" altLang="de-DE" sz="2000" dirty="0">
              <a:solidFill>
                <a:srgbClr val="000000"/>
              </a:solidFill>
            </a:endParaRPr>
          </a:p>
          <a:p>
            <a:pPr marL="0" indent="0">
              <a:spcBef>
                <a:spcPts val="600"/>
              </a:spcBef>
              <a:buClr>
                <a:schemeClr val="accent2">
                  <a:lumMod val="50000"/>
                </a:schemeClr>
              </a:buClr>
              <a:buSzPct val="100000"/>
              <a:buNone/>
            </a:pPr>
            <a:r>
              <a:rPr lang="de-DE" altLang="de-DE" sz="2000" u="sng" dirty="0">
                <a:solidFill>
                  <a:srgbClr val="000000"/>
                </a:solidFill>
              </a:rPr>
              <a:t>Федерални провинции - „Länder“ </a:t>
            </a:r>
            <a:endParaRPr lang="bg-BG" altLang="de-DE" sz="2000" dirty="0" smtClean="0">
              <a:solidFill>
                <a:srgbClr val="000000"/>
              </a:solidFill>
            </a:endParaRPr>
          </a:p>
          <a:p>
            <a:pPr marL="601663" lvl="1" indent="-285750">
              <a:spcBef>
                <a:spcPts val="600"/>
              </a:spcBef>
              <a:buSzPct val="110000"/>
              <a:buFont typeface="Wingdings" panose="05000000000000000000" pitchFamily="2" charset="2"/>
              <a:buChar char="Ø"/>
            </a:pPr>
            <a:r>
              <a:rPr lang="en-US" altLang="de-DE" sz="2000" dirty="0" smtClean="0">
                <a:solidFill>
                  <a:srgbClr val="000000"/>
                </a:solidFill>
              </a:rPr>
              <a:t>Разработване на съгласувана рамка за професионално ориентиране и за преход от училище към работа (заедно с федералното правителство);  </a:t>
            </a:r>
            <a:endParaRPr lang="bg-BG" altLang="de-DE" sz="2000" dirty="0" smtClean="0">
              <a:solidFill>
                <a:srgbClr val="000000"/>
              </a:solidFill>
            </a:endParaRPr>
          </a:p>
          <a:p>
            <a:pPr marL="601663" lvl="1" indent="-285750">
              <a:spcBef>
                <a:spcPts val="600"/>
              </a:spcBef>
              <a:buSzPct val="110000"/>
              <a:buFont typeface="Wingdings" panose="05000000000000000000" pitchFamily="2" charset="2"/>
              <a:buChar char="Ø"/>
            </a:pPr>
            <a:r>
              <a:rPr lang="en-US" altLang="de-DE" sz="2000" dirty="0">
                <a:solidFill>
                  <a:srgbClr val="000000"/>
                </a:solidFill>
              </a:rPr>
              <a:t>Сътрудничество с Федералната агенция по заетостта за осигуряване на ефективно насърчаване на дуалната система по време на професионална ориентация в средните училища. </a:t>
            </a:r>
            <a:endParaRPr lang="bg-BG" altLang="de-DE" sz="2000" dirty="0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41987" name="Foliennummernplatzhalt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fld id="{99978584-C8DA-4619-8026-8E1A2EBB00E3}" type="slidenum">
              <a:rPr lang="de-DE" altLang="de-DE" sz="1200" smtClean="0"/>
              <a:pPr/>
              <a:t>11</a:t>
            </a:fld>
            <a:endParaRPr lang="bg-BG" altLang="de-DE" sz="1200" smtClean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965"/>
          <a:stretch/>
        </p:blipFill>
        <p:spPr>
          <a:xfrm>
            <a:off x="4624669" y="198887"/>
            <a:ext cx="4330419" cy="1063383"/>
          </a:xfrm>
          <a:prstGeom prst="rect">
            <a:avLst/>
          </a:prstGeom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2444055" y="1303453"/>
            <a:ext cx="6448425" cy="402433"/>
          </a:xfrm>
        </p:spPr>
        <p:txBody>
          <a:bodyPr/>
          <a:lstStyle/>
          <a:p>
            <a:r>
              <a:rPr lang="de-DE" altLang="de-DE" sz="2000" smtClean="0"/>
              <a:t>Алианс за</a:t>
            </a:r>
            <a:r>
              <a:rPr dirty="0" smtClean="0"/>
              <a:t> </a:t>
            </a:r>
            <a:r>
              <a:rPr sz="2000" smtClean="0"/>
              <a:t>първоначално и допълнително обучение</a:t>
            </a:r>
            <a:endParaRPr lang="bg-BG" altLang="de-DE" sz="2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748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241300" y="1720850"/>
            <a:ext cx="8689975" cy="4984750"/>
          </a:xfrm>
        </p:spPr>
        <p:txBody>
          <a:bodyPr rtlCol="0">
            <a:normAutofit fontScale="77500" lnSpcReduction="20000"/>
          </a:bodyPr>
          <a:lstStyle/>
          <a:p>
            <a:pPr lvl="1" eaLnBrk="1" fontAlgn="auto" hangingPunct="1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de-DE" altLang="de-DE" dirty="0" smtClean="0"/>
              <a:t>Отправна точка: преходът от училище към работа естествено включва някои допирни точки</a:t>
            </a:r>
          </a:p>
          <a:p>
            <a:pPr lvl="1" eaLnBrk="1" fontAlgn="auto" hangingPunct="1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de-DE" altLang="de-DE" dirty="0" smtClean="0"/>
              <a:t>Различни заинтересовани страни си сътрудничат „на място“: </a:t>
            </a:r>
          </a:p>
          <a:p>
            <a:pPr lvl="2" eaLnBrk="1" fontAlgn="auto" hangingPunct="1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de-DE" altLang="de-DE" dirty="0" smtClean="0"/>
              <a:t>училище, младежки услуги, програми за политика на пазара на труда и др. с различни заинтересовани страни и съответните субекти: общини, федерални провинции, Федералната агенция по заетостта, бюра по труда и др.</a:t>
            </a:r>
          </a:p>
          <a:p>
            <a:pPr lvl="2" eaLnBrk="1" fontAlgn="auto" hangingPunct="1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de-DE" altLang="de-DE" dirty="0"/>
              <a:t>прилагат се различни нормативни изисквания</a:t>
            </a:r>
          </a:p>
          <a:p>
            <a:pPr lvl="1" eaLnBrk="1" fontAlgn="auto" hangingPunct="1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de-DE" altLang="de-DE" dirty="0" smtClean="0"/>
              <a:t>Бюра за младежка заетост: колективен термин за различни регионални модели за конкретно сътрудничество на място</a:t>
            </a:r>
            <a:endParaRPr lang="bg-BG" altLang="de-DE" dirty="0" smtClean="0"/>
          </a:p>
          <a:p>
            <a:pPr lvl="1" eaLnBrk="1" fontAlgn="auto" hangingPunct="1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de-DE" altLang="de-DE" dirty="0" smtClean="0"/>
              <a:t>В идеалния случай: обслужване на едно гише</a:t>
            </a:r>
            <a:endParaRPr lang="bg-BG" altLang="de-DE" dirty="0" smtClean="0"/>
          </a:p>
          <a:p>
            <a:pPr lvl="1" eaLnBrk="1" fontAlgn="auto" hangingPunct="1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de-DE" altLang="de-DE" dirty="0" smtClean="0"/>
              <a:t>Основни цели: </a:t>
            </a:r>
          </a:p>
          <a:p>
            <a:pPr lvl="2" eaLnBrk="1" fontAlgn="auto" hangingPunct="1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de-DE" altLang="de-DE" dirty="0" smtClean="0"/>
              <a:t>Целта на координираното сътрудничество е да се постигне добавена стойност за младите хора</a:t>
            </a:r>
          </a:p>
          <a:p>
            <a:pPr lvl="2" eaLnBrk="1" fontAlgn="auto" hangingPunct="1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de-DE" altLang="de-DE" dirty="0" smtClean="0"/>
              <a:t>По-малко младежи следва да отпаднат при прехода от училище към работа</a:t>
            </a:r>
          </a:p>
        </p:txBody>
      </p:sp>
      <p:sp>
        <p:nvSpPr>
          <p:cNvPr id="44035" name="Foliennummernplatzhalt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fld id="{ED119662-0969-4161-8DA6-68C7C61333F9}" type="slidenum">
              <a:rPr lang="de-DE" altLang="de-DE" sz="1200" smtClean="0"/>
              <a:pPr/>
              <a:t>12</a:t>
            </a:fld>
            <a:endParaRPr lang="bg-BG" altLang="de-DE" sz="1200" smtClean="0"/>
          </a:p>
        </p:txBody>
      </p:sp>
      <p:sp>
        <p:nvSpPr>
          <p:cNvPr id="3" name="Textfeld 2"/>
          <p:cNvSpPr txBox="1"/>
          <p:nvPr/>
        </p:nvSpPr>
        <p:spPr>
          <a:xfrm>
            <a:off x="3083169" y="371475"/>
            <a:ext cx="584810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de-DE" sz="3200" b="1" dirty="0" smtClean="0">
                <a:solidFill>
                  <a:schemeClr val="accent1"/>
                </a:solidFill>
                <a:latin typeface="+mj-lt"/>
              </a:rPr>
              <a:t>Бюра за младежка заетост</a:t>
            </a:r>
            <a:endParaRPr lang="bg-BG" sz="3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1807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dirty="0" smtClean="0"/>
              <a:t>   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dirty="0" smtClean="0"/>
              <a:t>Благодаря за вниманието!</a:t>
            </a:r>
          </a:p>
          <a:p>
            <a:pPr algn="ctr" eaLnBrk="1" hangingPunct="1">
              <a:buFont typeface="Wingdings" pitchFamily="2" charset="2"/>
              <a:buNone/>
            </a:pPr>
            <a:endParaRPr lang="bg-BG" smtClean="0"/>
          </a:p>
          <a:p>
            <a:pPr algn="ctr" eaLnBrk="1" hangingPunct="1">
              <a:buFont typeface="Wingdings" pitchFamily="2" charset="2"/>
              <a:buNone/>
            </a:pPr>
            <a:r>
              <a:rPr lang="en-GB" smtClean="0">
                <a:hlinkClick r:id="rId3"/>
              </a:rPr>
              <a:t>www.bmas.de</a:t>
            </a:r>
            <a:r>
              <a:rPr dirty="0" smtClean="0"/>
              <a:t> </a:t>
            </a:r>
          </a:p>
        </p:txBody>
      </p:sp>
      <p:sp>
        <p:nvSpPr>
          <p:cNvPr id="23554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fld id="{D5091753-7E81-4345-BFFD-86F0DE6C9EC3}" type="slidenum">
              <a:rPr lang="de-DE" sz="1200" smtClean="0"/>
              <a:pPr/>
              <a:t>13</a:t>
            </a:fld>
            <a:endParaRPr lang="bg-BG" sz="1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50BFB7-8BDC-4A5A-A44A-5B534ADC1919}" type="slidenum">
              <a:rPr lang="de-DE" smtClean="0">
                <a:solidFill>
                  <a:schemeClr val="tx1"/>
                </a:solidFill>
              </a:rPr>
              <a:pPr>
                <a:defRPr/>
              </a:pPr>
              <a:t>2</a:t>
            </a:fld>
            <a:endParaRPr lang="bg-BG">
              <a:solidFill>
                <a:schemeClr val="tx1"/>
              </a:solidFill>
            </a:endParaRPr>
          </a:p>
        </p:txBody>
      </p:sp>
      <p:sp>
        <p:nvSpPr>
          <p:cNvPr id="5" name="Titel 1"/>
          <p:cNvSpPr txBox="1">
            <a:spLocks/>
          </p:cNvSpPr>
          <p:nvPr/>
        </p:nvSpPr>
        <p:spPr>
          <a:xfrm>
            <a:off x="1809549" y="308057"/>
            <a:ext cx="6920565" cy="785230"/>
          </a:xfrm>
          <a:prstGeom prst="rect">
            <a:avLst/>
          </a:prstGeom>
        </p:spPr>
        <p:txBody>
          <a:bodyPr vert="horz" lIns="91440" tIns="0" rIns="0" bIns="0" rtlCol="0" anchor="t" anchorCtr="0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 altLang="de-DE" sz="2800" dirty="0" smtClean="0"/>
              <a:t>Равнище на безработица, лица</a:t>
            </a:r>
            <a:r>
              <a:rPr dirty="0" smtClean="0"/>
              <a:t> </a:t>
            </a:r>
            <a:r>
              <a:rPr lang="de-DE" altLang="de-DE" sz="2800" dirty="0" smtClean="0"/>
              <a:t>под 25 год. </a:t>
            </a:r>
            <a:r>
              <a:rPr dirty="0"/>
              <a:t/>
            </a:r>
            <a:br>
              <a:rPr dirty="0"/>
            </a:br>
            <a:r>
              <a:rPr lang="de-DE" altLang="de-DE" sz="2800" dirty="0" smtClean="0"/>
              <a:t>Сравнение между ЕС и Германия</a:t>
            </a:r>
          </a:p>
        </p:txBody>
      </p:sp>
      <p:sp>
        <p:nvSpPr>
          <p:cNvPr id="7" name="Rechteck 9"/>
          <p:cNvSpPr>
            <a:spLocks noGrp="1" noChangeArrowheads="1"/>
          </p:cNvSpPr>
          <p:nvPr>
            <p:ph idx="1"/>
          </p:nvPr>
        </p:nvSpPr>
        <p:spPr bwMode="auto">
          <a:xfrm>
            <a:off x="457199" y="2420939"/>
            <a:ext cx="8435975" cy="4124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r"/>
            <a:endParaRPr lang="bg-BG" altLang="de-DE" sz="1000" dirty="0" smtClean="0">
              <a:solidFill>
                <a:srgbClr val="000000"/>
              </a:solidFill>
            </a:endParaRPr>
          </a:p>
          <a:p>
            <a:pPr algn="r"/>
            <a:endParaRPr lang="bg-BG" altLang="de-DE" sz="1000" dirty="0">
              <a:solidFill>
                <a:srgbClr val="000000"/>
              </a:solidFill>
            </a:endParaRPr>
          </a:p>
          <a:p>
            <a:pPr algn="r"/>
            <a:endParaRPr lang="bg-BG" altLang="de-DE" sz="1000" dirty="0" smtClean="0">
              <a:solidFill>
                <a:srgbClr val="000000"/>
              </a:solidFill>
            </a:endParaRPr>
          </a:p>
          <a:p>
            <a:pPr algn="r"/>
            <a:endParaRPr lang="bg-BG" altLang="de-DE" sz="1000" dirty="0">
              <a:solidFill>
                <a:srgbClr val="000000"/>
              </a:solidFill>
            </a:endParaRPr>
          </a:p>
          <a:p>
            <a:pPr algn="r"/>
            <a:endParaRPr lang="bg-BG" altLang="de-DE" sz="1000" dirty="0" smtClean="0">
              <a:solidFill>
                <a:srgbClr val="000000"/>
              </a:solidFill>
            </a:endParaRPr>
          </a:p>
          <a:p>
            <a:pPr algn="r"/>
            <a:endParaRPr lang="bg-BG" altLang="de-DE" sz="1000" dirty="0">
              <a:solidFill>
                <a:srgbClr val="000000"/>
              </a:solidFill>
            </a:endParaRPr>
          </a:p>
          <a:p>
            <a:pPr algn="r"/>
            <a:endParaRPr lang="bg-BG" altLang="de-DE" sz="1000" dirty="0" smtClean="0">
              <a:solidFill>
                <a:srgbClr val="000000"/>
              </a:solidFill>
            </a:endParaRPr>
          </a:p>
          <a:p>
            <a:pPr algn="r"/>
            <a:endParaRPr lang="bg-BG" altLang="de-DE" sz="1000" dirty="0">
              <a:solidFill>
                <a:srgbClr val="000000"/>
              </a:solidFill>
            </a:endParaRPr>
          </a:p>
          <a:p>
            <a:pPr algn="r"/>
            <a:endParaRPr lang="bg-BG" altLang="de-DE" sz="1000" dirty="0" smtClean="0">
              <a:solidFill>
                <a:srgbClr val="000000"/>
              </a:solidFill>
            </a:endParaRPr>
          </a:p>
          <a:p>
            <a:pPr algn="r"/>
            <a:endParaRPr lang="bg-BG" altLang="de-DE" sz="1000" dirty="0">
              <a:solidFill>
                <a:srgbClr val="000000"/>
              </a:solidFill>
            </a:endParaRPr>
          </a:p>
          <a:p>
            <a:pPr algn="r"/>
            <a:endParaRPr lang="bg-BG" altLang="de-DE" sz="1000" dirty="0" smtClean="0">
              <a:solidFill>
                <a:srgbClr val="000000"/>
              </a:solidFill>
            </a:endParaRPr>
          </a:p>
          <a:p>
            <a:pPr algn="r"/>
            <a:endParaRPr lang="bg-BG" altLang="de-DE" sz="1000" dirty="0">
              <a:solidFill>
                <a:srgbClr val="000000"/>
              </a:solidFill>
            </a:endParaRPr>
          </a:p>
          <a:p>
            <a:pPr algn="r"/>
            <a:endParaRPr lang="bg-BG" altLang="de-DE" sz="1000" dirty="0" smtClean="0">
              <a:solidFill>
                <a:srgbClr val="000000"/>
              </a:solidFill>
            </a:endParaRPr>
          </a:p>
          <a:p>
            <a:pPr algn="r"/>
            <a:endParaRPr lang="bg-BG" altLang="de-DE" sz="1000" dirty="0">
              <a:solidFill>
                <a:srgbClr val="000000"/>
              </a:solidFill>
            </a:endParaRPr>
          </a:p>
          <a:p>
            <a:pPr algn="r"/>
            <a:endParaRPr lang="bg-BG" altLang="de-DE" sz="1000" dirty="0" smtClean="0">
              <a:solidFill>
                <a:srgbClr val="000000"/>
              </a:solidFill>
            </a:endParaRPr>
          </a:p>
          <a:p>
            <a:pPr algn="r"/>
            <a:endParaRPr lang="bg-BG" altLang="de-DE" sz="1000" dirty="0">
              <a:solidFill>
                <a:srgbClr val="000000"/>
              </a:solidFill>
            </a:endParaRPr>
          </a:p>
          <a:p>
            <a:pPr algn="r"/>
            <a:endParaRPr lang="bg-BG" altLang="de-DE" sz="1000" dirty="0" smtClean="0">
              <a:solidFill>
                <a:srgbClr val="000000"/>
              </a:solidFill>
            </a:endParaRPr>
          </a:p>
          <a:p>
            <a:pPr algn="r"/>
            <a:endParaRPr lang="bg-BG" altLang="de-DE" sz="1000" dirty="0">
              <a:solidFill>
                <a:srgbClr val="000000"/>
              </a:solidFill>
            </a:endParaRPr>
          </a:p>
          <a:p>
            <a:pPr algn="r"/>
            <a:endParaRPr lang="bg-BG" altLang="de-DE" sz="1000" dirty="0" smtClean="0">
              <a:solidFill>
                <a:srgbClr val="000000"/>
              </a:solidFill>
            </a:endParaRPr>
          </a:p>
          <a:p>
            <a:pPr algn="r"/>
            <a:endParaRPr lang="bg-BG" altLang="de-DE" sz="1000" dirty="0">
              <a:solidFill>
                <a:srgbClr val="000000"/>
              </a:solidFill>
            </a:endParaRPr>
          </a:p>
          <a:p>
            <a:pPr algn="r"/>
            <a:endParaRPr lang="bg-BG" altLang="de-DE" sz="1000" dirty="0" smtClean="0">
              <a:solidFill>
                <a:srgbClr val="000000"/>
              </a:solidFill>
            </a:endParaRPr>
          </a:p>
          <a:p>
            <a:pPr marL="0" indent="0" algn="r">
              <a:buNone/>
            </a:pPr>
            <a:r>
              <a:rPr lang="de-DE" altLang="de-DE" sz="1000" dirty="0" smtClean="0">
                <a:solidFill>
                  <a:srgbClr val="000000"/>
                </a:solidFill>
              </a:rPr>
              <a:t>Източник: Евростат</a:t>
            </a:r>
            <a:endParaRPr lang="bg-BG" altLang="de-DE" sz="1000" dirty="0">
              <a:solidFill>
                <a:srgbClr val="000000"/>
              </a:solidFill>
            </a:endParaRPr>
          </a:p>
        </p:txBody>
      </p:sp>
      <p:graphicFrame>
        <p:nvGraphicFramePr>
          <p:cNvPr id="10" name="Diagramm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0053729"/>
              </p:ext>
            </p:extLst>
          </p:nvPr>
        </p:nvGraphicFramePr>
        <p:xfrm>
          <a:off x="479425" y="1717964"/>
          <a:ext cx="8132763" cy="4156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19644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750193" y="561166"/>
            <a:ext cx="8142287" cy="803090"/>
          </a:xfrm>
        </p:spPr>
        <p:txBody>
          <a:bodyPr/>
          <a:lstStyle/>
          <a:p>
            <a:pPr eaLnBrk="1" hangingPunct="1"/>
            <a:r>
              <a:rPr lang="en-GB" sz="2800" dirty="0" err="1" smtClean="0"/>
              <a:t>Основни</a:t>
            </a:r>
            <a:r>
              <a:rPr lang="en-GB" sz="2800" dirty="0" smtClean="0"/>
              <a:t> </a:t>
            </a:r>
            <a:r>
              <a:rPr lang="en-GB" sz="2800" dirty="0" err="1" smtClean="0"/>
              <a:t>причини</a:t>
            </a:r>
            <a:r>
              <a:rPr lang="en-GB" sz="2800" dirty="0" smtClean="0"/>
              <a:t> </a:t>
            </a:r>
            <a:r>
              <a:rPr lang="en-GB" sz="2800" dirty="0" err="1" smtClean="0"/>
              <a:t>за</a:t>
            </a:r>
            <a:r>
              <a:rPr lang="en-GB" sz="2800" dirty="0" smtClean="0"/>
              <a:t> </a:t>
            </a:r>
            <a:r>
              <a:rPr lang="en-GB" sz="2800" dirty="0" err="1" smtClean="0"/>
              <a:t>благоприятн</a:t>
            </a:r>
            <a:r>
              <a:rPr lang="bg-BG" sz="2800" dirty="0" err="1" smtClean="0"/>
              <a:t>ото</a:t>
            </a:r>
            <a:r>
              <a:rPr lang="en-GB" sz="2800" dirty="0" smtClean="0"/>
              <a:t> с</a:t>
            </a:r>
            <a:r>
              <a:rPr lang="bg-BG" sz="2800" dirty="0" err="1" smtClean="0"/>
              <a:t>ъстояние</a:t>
            </a:r>
            <a:r>
              <a:rPr lang="en-GB" sz="2800" dirty="0" smtClean="0"/>
              <a:t> </a:t>
            </a:r>
            <a:r>
              <a:rPr lang="en-GB" sz="2800" dirty="0" err="1" smtClean="0"/>
              <a:t>на</a:t>
            </a:r>
            <a:r>
              <a:rPr lang="en-GB" sz="2800" dirty="0" smtClean="0"/>
              <a:t> </a:t>
            </a:r>
            <a:r>
              <a:rPr lang="en-GB" sz="2800" dirty="0" err="1" smtClean="0"/>
              <a:t>младите</a:t>
            </a:r>
            <a:r>
              <a:rPr lang="en-GB" sz="2800" dirty="0" smtClean="0"/>
              <a:t> </a:t>
            </a:r>
            <a:r>
              <a:rPr lang="en-GB" sz="2800" dirty="0" err="1" smtClean="0"/>
              <a:t>хора</a:t>
            </a:r>
            <a:r>
              <a:rPr lang="en-GB" sz="2800" dirty="0" smtClean="0"/>
              <a:t> в </a:t>
            </a:r>
            <a:r>
              <a:rPr lang="en-GB" sz="2800" dirty="0" err="1" smtClean="0"/>
              <a:t>обучение</a:t>
            </a:r>
            <a:r>
              <a:rPr lang="en-GB" sz="2800" dirty="0" smtClean="0"/>
              <a:t> и </a:t>
            </a:r>
            <a:r>
              <a:rPr lang="en-GB" sz="2800" dirty="0" err="1" smtClean="0"/>
              <a:t>на</a:t>
            </a:r>
            <a:r>
              <a:rPr lang="en-GB" sz="2800" dirty="0" smtClean="0"/>
              <a:t> </a:t>
            </a:r>
            <a:r>
              <a:rPr lang="en-GB" sz="2800" dirty="0" err="1" smtClean="0"/>
              <a:t>пазара</a:t>
            </a:r>
            <a:r>
              <a:rPr lang="en-GB" sz="2800" dirty="0" smtClean="0"/>
              <a:t> </a:t>
            </a:r>
            <a:r>
              <a:rPr lang="en-GB" sz="2800" dirty="0" err="1" smtClean="0"/>
              <a:t>на</a:t>
            </a:r>
            <a:r>
              <a:rPr lang="en-GB" sz="2800" dirty="0" smtClean="0"/>
              <a:t> </a:t>
            </a:r>
            <a:r>
              <a:rPr lang="en-GB" sz="2800" dirty="0" err="1" smtClean="0"/>
              <a:t>труда</a:t>
            </a:r>
            <a:endParaRPr lang="bg-BG" sz="2800" dirty="0" smtClean="0"/>
          </a:p>
        </p:txBody>
      </p:sp>
      <p:sp>
        <p:nvSpPr>
          <p:cNvPr id="12292" name="Rectangle 3"/>
          <p:cNvSpPr>
            <a:spLocks noGrp="1" noChangeArrowheads="1"/>
          </p:cNvSpPr>
          <p:nvPr>
            <p:ph idx="1"/>
          </p:nvPr>
        </p:nvSpPr>
        <p:spPr>
          <a:xfrm>
            <a:off x="488192" y="2268303"/>
            <a:ext cx="8132762" cy="3923775"/>
          </a:xfrm>
        </p:spPr>
        <p:txBody>
          <a:bodyPr>
            <a:normAutofit/>
          </a:bodyPr>
          <a:lstStyle/>
          <a:p>
            <a:pPr eaLnBrk="1" hangingPunct="1">
              <a:spcAft>
                <a:spcPct val="50000"/>
              </a:spcAft>
              <a:buFont typeface="Wingdings" panose="05000000000000000000" pitchFamily="2" charset="2"/>
              <a:buChar char="Ø"/>
              <a:defRPr/>
            </a:pPr>
            <a:r>
              <a:rPr lang="bg-BG" dirty="0" smtClean="0"/>
              <a:t>Развитие на</a:t>
            </a:r>
            <a:r>
              <a:rPr dirty="0" smtClean="0"/>
              <a:t> </a:t>
            </a:r>
            <a:r>
              <a:rPr dirty="0" err="1" smtClean="0"/>
              <a:t>икономиката</a:t>
            </a:r>
            <a:r>
              <a:rPr dirty="0" smtClean="0"/>
              <a:t> </a:t>
            </a:r>
            <a:r>
              <a:rPr dirty="0" smtClean="0"/>
              <a:t>и </a:t>
            </a:r>
            <a:r>
              <a:rPr dirty="0" smtClean="0"/>
              <a:t>пазара на труда</a:t>
            </a:r>
          </a:p>
          <a:p>
            <a:pPr eaLnBrk="1" hangingPunct="1">
              <a:spcAft>
                <a:spcPct val="50000"/>
              </a:spcAft>
              <a:buFont typeface="Wingdings" panose="05000000000000000000" pitchFamily="2" charset="2"/>
              <a:buChar char="Ø"/>
              <a:defRPr/>
            </a:pPr>
            <a:r>
              <a:rPr dirty="0" smtClean="0"/>
              <a:t>Демографски тенденции</a:t>
            </a:r>
          </a:p>
          <a:p>
            <a:pPr eaLnBrk="1" hangingPunct="1">
              <a:spcAft>
                <a:spcPct val="50000"/>
              </a:spcAft>
              <a:buFont typeface="Wingdings" panose="05000000000000000000" pitchFamily="2" charset="2"/>
              <a:buChar char="Ø"/>
              <a:defRPr/>
            </a:pPr>
            <a:r>
              <a:rPr dirty="0" smtClean="0"/>
              <a:t>Дуална система на обучение</a:t>
            </a:r>
            <a:endParaRPr lang="bg-BG" dirty="0" smtClean="0"/>
          </a:p>
          <a:p>
            <a:pPr>
              <a:spcAft>
                <a:spcPct val="50000"/>
              </a:spcAft>
              <a:buFont typeface="Wingdings" panose="05000000000000000000" pitchFamily="2" charset="2"/>
              <a:buChar char="Ø"/>
              <a:defRPr/>
            </a:pPr>
            <a:r>
              <a:rPr dirty="0" err="1" smtClean="0"/>
              <a:t>По</a:t>
            </a:r>
            <a:r>
              <a:rPr lang="bg-BG" dirty="0" err="1" smtClean="0"/>
              <a:t>дкрепа</a:t>
            </a:r>
            <a:r>
              <a:rPr lang="bg-BG" dirty="0" smtClean="0"/>
              <a:t> н</a:t>
            </a:r>
            <a:r>
              <a:rPr dirty="0" smtClean="0"/>
              <a:t>а </a:t>
            </a:r>
            <a:r>
              <a:rPr dirty="0" smtClean="0"/>
              <a:t>младите хора на пазара на труда</a:t>
            </a:r>
            <a:endParaRPr lang="bg-BG" dirty="0" smtClean="0"/>
          </a:p>
          <a:p>
            <a:pPr eaLnBrk="1" hangingPunct="1">
              <a:spcAft>
                <a:spcPct val="50000"/>
              </a:spcAft>
              <a:buFont typeface="Wingdings" panose="05000000000000000000" pitchFamily="2" charset="2"/>
              <a:buChar char="Ø"/>
              <a:defRPr/>
            </a:pPr>
            <a:r>
              <a:rPr dirty="0" smtClean="0"/>
              <a:t>Сътрудничество на няколко нива</a:t>
            </a:r>
          </a:p>
          <a:p>
            <a:pPr marL="0" indent="0" eaLnBrk="1" hangingPunct="1">
              <a:spcAft>
                <a:spcPct val="50000"/>
              </a:spcAft>
              <a:buFont typeface="Wingdings" pitchFamily="2" charset="2"/>
              <a:buNone/>
              <a:defRPr/>
            </a:pPr>
            <a:endParaRPr lang="bg-BG" dirty="0" smtClean="0"/>
          </a:p>
          <a:p>
            <a:pPr eaLnBrk="1" hangingPunct="1">
              <a:spcAft>
                <a:spcPct val="50000"/>
              </a:spcAft>
              <a:defRPr/>
            </a:pPr>
            <a:endParaRPr lang="bg-BG" dirty="0" smtClean="0"/>
          </a:p>
        </p:txBody>
      </p:sp>
      <p:sp>
        <p:nvSpPr>
          <p:cNvPr id="9218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fld id="{8BAAE60E-146C-454C-A6E3-F62801C08006}" type="slidenum">
              <a:rPr lang="de-DE" sz="1200" smtClean="0"/>
              <a:pPr/>
              <a:t>3</a:t>
            </a:fld>
            <a:endParaRPr lang="bg-BG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3"/>
          <p:cNvSpPr>
            <a:spLocks noGrp="1" noChangeArrowheads="1"/>
          </p:cNvSpPr>
          <p:nvPr>
            <p:ph idx="1"/>
          </p:nvPr>
        </p:nvSpPr>
        <p:spPr>
          <a:xfrm>
            <a:off x="241300" y="1451452"/>
            <a:ext cx="8690049" cy="4890977"/>
          </a:xfrm>
        </p:spPr>
        <p:txBody>
          <a:bodyPr>
            <a:normAutofit fontScale="85000" lnSpcReduction="20000"/>
          </a:bodyPr>
          <a:lstStyle/>
          <a:p>
            <a:pPr lvl="1">
              <a:buFont typeface="Wingdings" panose="05000000000000000000" pitchFamily="2" charset="2"/>
              <a:buChar char="Ø"/>
            </a:pPr>
            <a:r>
              <a:rPr sz="2600" dirty="0" smtClean="0"/>
              <a:t>Цел: безпроблемен преход от училище към професионално обучение и от професионално обучение към заетост; индивидуална подкрепа за младежи в неравностойно положение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bg-BG" sz="2600" dirty="0" smtClean="0"/>
              <a:t>Предоставяне</a:t>
            </a:r>
            <a:r>
              <a:rPr sz="2600" dirty="0" smtClean="0"/>
              <a:t> </a:t>
            </a:r>
            <a:r>
              <a:rPr sz="2600" dirty="0" smtClean="0"/>
              <a:t>на целеви услуги и мерки (професионално ориентиране, професионално насочване, подкрепа за навлизане в кариерата) </a:t>
            </a:r>
            <a:r>
              <a:rPr lang="bg-BG" sz="2600" dirty="0" smtClean="0"/>
              <a:t>на младежите </a:t>
            </a:r>
            <a:r>
              <a:rPr sz="2600" dirty="0" err="1" smtClean="0"/>
              <a:t>още</a:t>
            </a:r>
            <a:r>
              <a:rPr sz="2600" dirty="0" smtClean="0"/>
              <a:t> </a:t>
            </a:r>
            <a:r>
              <a:rPr lang="bg-BG" sz="2600" dirty="0"/>
              <a:t>в</a:t>
            </a:r>
            <a:r>
              <a:rPr sz="2600" dirty="0" smtClean="0"/>
              <a:t> </a:t>
            </a:r>
            <a:r>
              <a:rPr sz="2600" dirty="0" smtClean="0"/>
              <a:t>училище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600" dirty="0"/>
              <a:t>Цел: учениците трябва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600" dirty="0"/>
              <a:t>да започнат рано да обмислят избора на професия,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600" dirty="0"/>
              <a:t>да направят реалистична оценка на своите шансове по отношение на избора на професия и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2600" dirty="0"/>
              <a:t>да избегнат неподходящия избор.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600" dirty="0"/>
              <a:t>Консултации с кариерните консултанти на бюрата по труда, с лични интервюта или в центрове за кариерно информиране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600" dirty="0"/>
              <a:t>По-дългосрочни мерки за професионално ориентиране, напр. по време на училищни празници</a:t>
            </a:r>
            <a:endParaRPr lang="bg-BG" sz="2600" dirty="0"/>
          </a:p>
          <a:p>
            <a:pPr lvl="2">
              <a:buFontTx/>
              <a:buChar char="•"/>
            </a:pPr>
            <a:endParaRPr lang="bg-BG" sz="2400" dirty="0" smtClean="0"/>
          </a:p>
        </p:txBody>
      </p:sp>
      <p:sp>
        <p:nvSpPr>
          <p:cNvPr id="16386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fld id="{02BD32B1-E95F-465E-B76D-C0F62FA0CC77}" type="slidenum">
              <a:rPr lang="de-DE" sz="1200" smtClean="0"/>
              <a:pPr/>
              <a:t>4</a:t>
            </a:fld>
            <a:endParaRPr lang="bg-BG" sz="1200" smtClean="0"/>
          </a:p>
        </p:txBody>
      </p:sp>
      <p:sp>
        <p:nvSpPr>
          <p:cNvPr id="3" name="Textfeld 2"/>
          <p:cNvSpPr txBox="1"/>
          <p:nvPr/>
        </p:nvSpPr>
        <p:spPr>
          <a:xfrm>
            <a:off x="2783962" y="272663"/>
            <a:ext cx="61085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200" b="1" dirty="0" err="1" smtClean="0">
                <a:solidFill>
                  <a:schemeClr val="accent1"/>
                </a:solidFill>
                <a:latin typeface="+mj-lt"/>
              </a:rPr>
              <a:t>По</a:t>
            </a:r>
            <a:r>
              <a:rPr lang="bg-BG" sz="3200" b="1" dirty="0" err="1" smtClean="0">
                <a:solidFill>
                  <a:schemeClr val="accent1"/>
                </a:solidFill>
                <a:latin typeface="+mj-lt"/>
              </a:rPr>
              <a:t>дкрепа</a:t>
            </a:r>
            <a:r>
              <a:rPr lang="bg-BG" sz="3200" b="1" dirty="0" smtClean="0">
                <a:solidFill>
                  <a:schemeClr val="accent1"/>
                </a:solidFill>
                <a:latin typeface="+mj-lt"/>
              </a:rPr>
              <a:t> н</a:t>
            </a:r>
            <a:r>
              <a:rPr lang="en-GB" sz="3200" b="1" dirty="0" smtClean="0">
                <a:solidFill>
                  <a:schemeClr val="accent1"/>
                </a:solidFill>
                <a:latin typeface="+mj-lt"/>
              </a:rPr>
              <a:t>а </a:t>
            </a:r>
            <a:r>
              <a:rPr lang="en-GB" sz="3200" b="1" dirty="0" smtClean="0">
                <a:solidFill>
                  <a:schemeClr val="accent1"/>
                </a:solidFill>
                <a:latin typeface="+mj-lt"/>
              </a:rPr>
              <a:t>младите хора на пазара на труда</a:t>
            </a:r>
            <a:endParaRPr lang="bg-BG" sz="3200" b="1" dirty="0">
              <a:solidFill>
                <a:schemeClr val="accent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2780521" y="616852"/>
            <a:ext cx="5796741" cy="596128"/>
          </a:xfrm>
        </p:spPr>
        <p:txBody>
          <a:bodyPr/>
          <a:lstStyle/>
          <a:p>
            <a:pPr eaLnBrk="1" hangingPunct="1"/>
            <a:r>
              <a:rPr dirty="0" smtClean="0"/>
              <a:t>Програма за подкрепа за навлизане в кариерата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idx="1"/>
          </p:nvPr>
        </p:nvSpPr>
        <p:spPr>
          <a:xfrm>
            <a:off x="444500" y="1585912"/>
            <a:ext cx="8132763" cy="4382053"/>
          </a:xfrm>
        </p:spPr>
        <p:txBody>
          <a:bodyPr/>
          <a:lstStyle/>
          <a:p>
            <a:pPr eaLnBrk="1" hangingPunct="1">
              <a:spcAft>
                <a:spcPct val="50000"/>
              </a:spcAft>
              <a:buFont typeface="Wingdings" panose="05000000000000000000" pitchFamily="2" charset="2"/>
              <a:buChar char="Ø"/>
            </a:pPr>
            <a:r>
              <a:rPr lang="en-GB" sz="2000" dirty="0" smtClean="0"/>
              <a:t>Индивидуална и </a:t>
            </a:r>
            <a:r>
              <a:rPr lang="en-GB" sz="2000" dirty="0" err="1" smtClean="0"/>
              <a:t>продължителна</a:t>
            </a:r>
            <a:r>
              <a:rPr lang="en-GB" sz="2000" dirty="0" smtClean="0"/>
              <a:t> </a:t>
            </a:r>
            <a:r>
              <a:rPr lang="en-GB" sz="2000" dirty="0" err="1" smtClean="0"/>
              <a:t>по</a:t>
            </a:r>
            <a:r>
              <a:rPr lang="bg-BG" sz="2000" dirty="0" err="1" smtClean="0"/>
              <a:t>дкрепа</a:t>
            </a:r>
            <a:r>
              <a:rPr lang="en-GB" sz="2000" dirty="0" smtClean="0"/>
              <a:t> </a:t>
            </a:r>
            <a:r>
              <a:rPr lang="en-GB" sz="2000" dirty="0" smtClean="0"/>
              <a:t>за млади хора, които имат проблеми с прехода от училище към обучение</a:t>
            </a:r>
          </a:p>
          <a:p>
            <a:pPr eaLnBrk="1" hangingPunct="1">
              <a:spcAft>
                <a:spcPct val="50000"/>
              </a:spcAft>
              <a:buFont typeface="Wingdings" panose="05000000000000000000" pitchFamily="2" charset="2"/>
              <a:buChar char="Ø"/>
            </a:pPr>
            <a:r>
              <a:rPr lang="en-GB" sz="2000" dirty="0" smtClean="0"/>
              <a:t>Един консултант отговаря за не повече от 20 младежи</a:t>
            </a:r>
          </a:p>
          <a:p>
            <a:pPr eaLnBrk="1" hangingPunct="1">
              <a:spcAft>
                <a:spcPct val="50000"/>
              </a:spcAft>
              <a:buFont typeface="Wingdings" panose="05000000000000000000" pitchFamily="2" charset="2"/>
              <a:buChar char="Ø"/>
            </a:pPr>
            <a:r>
              <a:rPr lang="en-GB" sz="2000" dirty="0" smtClean="0"/>
              <a:t>Обща </a:t>
            </a:r>
            <a:r>
              <a:rPr lang="en-GB" sz="2000" dirty="0" err="1" smtClean="0"/>
              <a:t>продължителност</a:t>
            </a:r>
            <a:r>
              <a:rPr lang="en-GB" sz="2000" dirty="0" smtClean="0"/>
              <a:t> </a:t>
            </a:r>
            <a:r>
              <a:rPr lang="bg-BG" sz="2000" dirty="0" smtClean="0"/>
              <a:t>на подкрепата е</a:t>
            </a:r>
            <a:r>
              <a:rPr lang="en-GB" sz="2000" dirty="0" smtClean="0"/>
              <a:t> </a:t>
            </a:r>
            <a:r>
              <a:rPr lang="en-GB" sz="2000" dirty="0" smtClean="0"/>
              <a:t>2,5 години, </a:t>
            </a:r>
            <a:r>
              <a:rPr lang="bg-BG" sz="2000" dirty="0" smtClean="0"/>
              <a:t>като започва </a:t>
            </a:r>
            <a:r>
              <a:rPr lang="en-GB" sz="2000" dirty="0" err="1" smtClean="0"/>
              <a:t>две</a:t>
            </a:r>
            <a:r>
              <a:rPr lang="en-GB" sz="2000" dirty="0" smtClean="0"/>
              <a:t> </a:t>
            </a:r>
            <a:r>
              <a:rPr lang="en-GB" sz="2000" dirty="0" smtClean="0"/>
              <a:t>години преди завършването на училищното образование </a:t>
            </a:r>
          </a:p>
          <a:p>
            <a:pPr eaLnBrk="1" hangingPunct="1">
              <a:spcAft>
                <a:spcPct val="50000"/>
              </a:spcAft>
              <a:buFont typeface="Wingdings" panose="05000000000000000000" pitchFamily="2" charset="2"/>
              <a:buChar char="Ø"/>
            </a:pPr>
            <a:r>
              <a:rPr lang="bg-BG" sz="2000" dirty="0"/>
              <a:t>П</a:t>
            </a:r>
            <a:r>
              <a:rPr lang="en-GB" sz="2000" dirty="0" err="1" smtClean="0"/>
              <a:t>рограмата</a:t>
            </a:r>
            <a:r>
              <a:rPr lang="en-GB" sz="2000" dirty="0" smtClean="0"/>
              <a:t> </a:t>
            </a:r>
            <a:r>
              <a:rPr lang="en-GB" sz="2000" dirty="0" err="1" smtClean="0"/>
              <a:t>подкрепя</a:t>
            </a:r>
            <a:r>
              <a:rPr lang="en-GB" sz="2000" dirty="0" smtClean="0"/>
              <a:t> </a:t>
            </a:r>
            <a:r>
              <a:rPr lang="en-GB" sz="2000" dirty="0" err="1" smtClean="0"/>
              <a:t>младежи</a:t>
            </a:r>
            <a:r>
              <a:rPr lang="bg-BG" sz="2000" dirty="0" smtClean="0"/>
              <a:t>:</a:t>
            </a:r>
            <a:r>
              <a:rPr lang="en-GB" sz="2000" dirty="0" smtClean="0"/>
              <a:t> </a:t>
            </a:r>
            <a:endParaRPr lang="en-GB" sz="2000" dirty="0" smtClean="0"/>
          </a:p>
          <a:p>
            <a:pPr lvl="1" eaLnBrk="1" hangingPunct="1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GB" sz="1800" dirty="0" smtClean="0"/>
              <a:t>при завършване на средно образование</a:t>
            </a:r>
          </a:p>
          <a:p>
            <a:pPr lvl="1" eaLnBrk="1" hangingPunct="1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GB" sz="1800" dirty="0" smtClean="0"/>
              <a:t>при достигане </a:t>
            </a:r>
            <a:r>
              <a:rPr lang="en-GB" sz="1800" dirty="0" err="1" smtClean="0"/>
              <a:t>на</a:t>
            </a:r>
            <a:r>
              <a:rPr lang="en-GB" sz="1800" dirty="0" smtClean="0"/>
              <a:t> </a:t>
            </a:r>
            <a:r>
              <a:rPr lang="bg-BG" sz="1800" dirty="0" smtClean="0"/>
              <a:t>възраст </a:t>
            </a:r>
            <a:r>
              <a:rPr lang="en-GB" sz="1800" dirty="0" err="1" smtClean="0"/>
              <a:t>за</a:t>
            </a:r>
            <a:r>
              <a:rPr lang="en-GB" sz="1800" dirty="0" smtClean="0"/>
              <a:t> </a:t>
            </a:r>
            <a:r>
              <a:rPr lang="bg-BG" sz="1800" dirty="0" smtClean="0"/>
              <a:t>включване</a:t>
            </a:r>
            <a:r>
              <a:rPr lang="en-GB" sz="1800" dirty="0" smtClean="0"/>
              <a:t> </a:t>
            </a:r>
            <a:r>
              <a:rPr lang="en-GB" sz="1800" dirty="0" smtClean="0"/>
              <a:t>в </a:t>
            </a:r>
            <a:r>
              <a:rPr lang="en-GB" sz="1800" dirty="0" err="1" smtClean="0"/>
              <a:t>обучение</a:t>
            </a:r>
            <a:endParaRPr lang="en-GB" sz="1800" dirty="0" smtClean="0"/>
          </a:p>
          <a:p>
            <a:pPr lvl="1" eaLnBrk="1" hangingPunct="1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GB" sz="1800" dirty="0" smtClean="0"/>
              <a:t>по отношение на професионалната ориентация и избора на професия</a:t>
            </a:r>
          </a:p>
          <a:p>
            <a:pPr lvl="1" eaLnBrk="1" hangingPunct="1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GB" sz="1800" dirty="0" smtClean="0"/>
              <a:t>при търсене на място за обучение</a:t>
            </a:r>
          </a:p>
          <a:p>
            <a:pPr lvl="1" eaLnBrk="1" hangingPunct="1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GB" sz="1800" dirty="0" err="1" smtClean="0"/>
              <a:t>при</a:t>
            </a:r>
            <a:r>
              <a:rPr lang="en-GB" sz="1800" dirty="0" smtClean="0"/>
              <a:t> </a:t>
            </a:r>
            <a:r>
              <a:rPr lang="bg-BG" sz="1800" dirty="0" smtClean="0"/>
              <a:t>установяване</a:t>
            </a:r>
            <a:r>
              <a:rPr lang="en-GB" sz="1800" dirty="0" smtClean="0"/>
              <a:t> </a:t>
            </a:r>
            <a:r>
              <a:rPr lang="en-GB" sz="1800" dirty="0" err="1" smtClean="0"/>
              <a:t>на</a:t>
            </a:r>
            <a:r>
              <a:rPr lang="en-GB" sz="1800" dirty="0" smtClean="0"/>
              <a:t> </a:t>
            </a:r>
            <a:r>
              <a:rPr lang="en-GB" sz="1800" dirty="0" err="1" smtClean="0"/>
              <a:t>връзки</a:t>
            </a:r>
            <a:r>
              <a:rPr lang="en-GB" sz="1800" dirty="0" smtClean="0"/>
              <a:t> </a:t>
            </a:r>
            <a:r>
              <a:rPr lang="en-GB" sz="1800" dirty="0" smtClean="0"/>
              <a:t>за обучение</a:t>
            </a:r>
          </a:p>
          <a:p>
            <a:pPr lvl="3" eaLnBrk="1" hangingPunct="1">
              <a:spcAft>
                <a:spcPct val="50000"/>
              </a:spcAft>
            </a:pPr>
            <a:endParaRPr lang="bg-BG" sz="800" dirty="0" smtClean="0"/>
          </a:p>
        </p:txBody>
      </p:sp>
      <p:sp>
        <p:nvSpPr>
          <p:cNvPr id="21506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fld id="{5D129326-52B0-4BA6-A496-591B391BCCB0}" type="slidenum">
              <a:rPr lang="de-DE" sz="1200" smtClean="0"/>
              <a:pPr/>
              <a:t>5</a:t>
            </a:fld>
            <a:endParaRPr lang="bg-BG" sz="1200" smtClean="0"/>
          </a:p>
        </p:txBody>
      </p:sp>
    </p:spTree>
    <p:extLst>
      <p:ext uri="{BB962C8B-B14F-4D97-AF65-F5344CB8AC3E}">
        <p14:creationId xmlns:p14="http://schemas.microsoft.com/office/powerpoint/2010/main" val="208767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2450558" y="340471"/>
            <a:ext cx="6516797" cy="487362"/>
          </a:xfrm>
        </p:spPr>
        <p:txBody>
          <a:bodyPr/>
          <a:lstStyle/>
          <a:p>
            <a:pPr eaLnBrk="1" hangingPunct="1"/>
            <a:r>
              <a:rPr dirty="0" smtClean="0"/>
              <a:t>Въвеждащо обучение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idx="1"/>
          </p:nvPr>
        </p:nvSpPr>
        <p:spPr>
          <a:xfrm>
            <a:off x="426729" y="1153391"/>
            <a:ext cx="8132763" cy="5180733"/>
          </a:xfrm>
        </p:spPr>
        <p:txBody>
          <a:bodyPr>
            <a:noAutofit/>
          </a:bodyPr>
          <a:lstStyle/>
          <a:p>
            <a:pPr eaLnBrk="1" hangingPunct="1">
              <a:spcAft>
                <a:spcPct val="50000"/>
              </a:spcAft>
              <a:buFont typeface="Wingdings" panose="05000000000000000000" pitchFamily="2" charset="2"/>
              <a:buChar char="Ø"/>
            </a:pPr>
            <a:r>
              <a:rPr lang="en-GB" sz="2000" dirty="0" smtClean="0"/>
              <a:t>Дългосрочен стаж (продължителност от 6 до 12 месеца): мост </a:t>
            </a:r>
            <a:r>
              <a:rPr lang="en-GB" sz="2000" dirty="0" err="1" smtClean="0"/>
              <a:t>към</a:t>
            </a:r>
            <a:r>
              <a:rPr lang="en-GB" sz="2000" dirty="0" smtClean="0"/>
              <a:t> </a:t>
            </a:r>
            <a:r>
              <a:rPr lang="en-GB" sz="2000" dirty="0" err="1" smtClean="0"/>
              <a:t>обучение</a:t>
            </a:r>
            <a:endParaRPr lang="en-GB" sz="2000" dirty="0" smtClean="0"/>
          </a:p>
          <a:p>
            <a:pPr eaLnBrk="1" hangingPunct="1">
              <a:spcAft>
                <a:spcPct val="50000"/>
              </a:spcAft>
              <a:buFont typeface="Wingdings" panose="05000000000000000000" pitchFamily="2" charset="2"/>
              <a:buChar char="Ø"/>
            </a:pPr>
            <a:r>
              <a:rPr lang="en-GB" sz="2000" dirty="0"/>
              <a:t>Цел: Преподаване и консолидиране на основната информация, която трябва да се придобие за професионални умения </a:t>
            </a:r>
          </a:p>
          <a:p>
            <a:pPr eaLnBrk="1" hangingPunct="1">
              <a:spcAft>
                <a:spcPct val="50000"/>
              </a:spcAft>
              <a:buFont typeface="Wingdings" panose="05000000000000000000" pitchFamily="2" charset="2"/>
              <a:buChar char="Ø"/>
            </a:pPr>
            <a:r>
              <a:rPr lang="en-GB" sz="2000" dirty="0" smtClean="0"/>
              <a:t>Работодателите получават субсидия до 216 евро месечно плюс еднократна сума за общите осигурителни вноски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dirty="0"/>
              <a:t>Допустими за подкрепа са: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000" dirty="0" smtClean="0"/>
              <a:t>Регистрирани кандидати, които поради персонални причини имат ограничени перспективи за намиране на стаж и не са намерили място за обучение дори след </a:t>
            </a:r>
            <a:r>
              <a:rPr lang="en-GB" sz="2000" dirty="0" err="1" smtClean="0"/>
              <a:t>националните</a:t>
            </a:r>
            <a:r>
              <a:rPr lang="en-GB" sz="2000" dirty="0" smtClean="0"/>
              <a:t> </a:t>
            </a:r>
            <a:r>
              <a:rPr lang="en-GB" sz="2000" dirty="0" err="1" smtClean="0"/>
              <a:t>кампании</a:t>
            </a:r>
            <a:r>
              <a:rPr lang="bg-BG" sz="2000" dirty="0" smtClean="0"/>
              <a:t>;</a:t>
            </a:r>
            <a:r>
              <a:rPr lang="en-GB" sz="2000" dirty="0" smtClean="0"/>
              <a:t> </a:t>
            </a:r>
            <a:endParaRPr lang="bg-BG" sz="20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000" dirty="0" smtClean="0"/>
              <a:t>Търсещите обучение, които все още нямат </a:t>
            </a:r>
            <a:r>
              <a:rPr lang="en-GB" sz="2000" dirty="0" err="1" smtClean="0"/>
              <a:t>необходимата</a:t>
            </a:r>
            <a:r>
              <a:rPr lang="en-GB" sz="2000" dirty="0" smtClean="0"/>
              <a:t> </a:t>
            </a:r>
            <a:r>
              <a:rPr lang="bg-BG" sz="2000" dirty="0" smtClean="0"/>
              <a:t>възраст</a:t>
            </a:r>
            <a:r>
              <a:rPr lang="en-GB" sz="2000" dirty="0" smtClean="0"/>
              <a:t> </a:t>
            </a:r>
            <a:r>
              <a:rPr lang="en-GB" sz="2000" dirty="0" err="1" smtClean="0"/>
              <a:t>за</a:t>
            </a:r>
            <a:r>
              <a:rPr lang="en-GB" sz="2000" dirty="0" smtClean="0"/>
              <a:t> </a:t>
            </a:r>
            <a:r>
              <a:rPr lang="bg-BG" sz="2000" dirty="0" smtClean="0"/>
              <a:t>включване в </a:t>
            </a:r>
            <a:r>
              <a:rPr lang="en-GB" sz="2000" dirty="0" err="1" smtClean="0"/>
              <a:t>обучение</a:t>
            </a:r>
            <a:r>
              <a:rPr lang="bg-BG" sz="2000" dirty="0" smtClean="0"/>
              <a:t>;</a:t>
            </a:r>
            <a:endParaRPr lang="bg-BG" sz="20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000" dirty="0" smtClean="0"/>
              <a:t>Търсещите обучение с трудности при учение и търсещи обучение в неравностойно социално положение.</a:t>
            </a:r>
            <a:endParaRPr lang="bg-BG" sz="2000" dirty="0"/>
          </a:p>
        </p:txBody>
      </p:sp>
      <p:sp>
        <p:nvSpPr>
          <p:cNvPr id="21506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fld id="{5D129326-52B0-4BA6-A496-591B391BCCB0}" type="slidenum">
              <a:rPr lang="de-DE" sz="1200" smtClean="0"/>
              <a:pPr/>
              <a:t>6</a:t>
            </a:fld>
            <a:endParaRPr lang="bg-BG" sz="1200" smtClean="0"/>
          </a:p>
        </p:txBody>
      </p:sp>
    </p:spTree>
    <p:extLst>
      <p:ext uri="{BB962C8B-B14F-4D97-AF65-F5344CB8AC3E}">
        <p14:creationId xmlns:p14="http://schemas.microsoft.com/office/powerpoint/2010/main" val="973062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Inhaltsplatzhalter 1"/>
          <p:cNvSpPr>
            <a:spLocks noGrp="1"/>
          </p:cNvSpPr>
          <p:nvPr>
            <p:ph idx="1"/>
          </p:nvPr>
        </p:nvSpPr>
        <p:spPr>
          <a:xfrm>
            <a:off x="466725" y="1946031"/>
            <a:ext cx="8482013" cy="3915507"/>
          </a:xfrm>
        </p:spPr>
        <p:txBody>
          <a:bodyPr>
            <a:normAutofit fontScale="77500" lnSpcReduction="20000"/>
          </a:bodyPr>
          <a:lstStyle/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/>
              <a:t>Ангажимент на федералното правителство съгласно Алианса за първоначално и допълнително обучение; до 10 000 места.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/>
              <a:t>Цел: успешно завършване на вътрешнофирмено професионално обучение.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/>
              <a:t>Целева група:</a:t>
            </a:r>
          </a:p>
          <a:p>
            <a:pPr marL="800100" lvl="1" indent="-342900">
              <a:spcBef>
                <a:spcPts val="600"/>
              </a:spcBef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de-DE" altLang="de-DE" sz="2200" dirty="0" smtClean="0"/>
              <a:t>младежи с трудности в ученето и младежи в неравностойно социално положение.</a:t>
            </a:r>
          </a:p>
          <a:p>
            <a:pPr marL="800100" lvl="1" indent="-342900">
              <a:spcBef>
                <a:spcPts val="600"/>
              </a:spcBef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de-DE" altLang="de-DE" sz="2200" dirty="0" smtClean="0"/>
              <a:t>младежи, които поради определени обстоятелства не могат да започнат, да продължат или да завършат успешно професионално</a:t>
            </a:r>
            <a:r>
              <a:rPr dirty="0" smtClean="0"/>
              <a:t> </a:t>
            </a:r>
            <a:r>
              <a:rPr lang="de-DE" altLang="de-DE" sz="2200" dirty="0" smtClean="0"/>
              <a:t>обучение.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/>
              <a:t>Комплексно</a:t>
            </a:r>
            <a:r>
              <a:rPr dirty="0" smtClean="0"/>
              <a:t> </a:t>
            </a:r>
            <a:r>
              <a:rPr lang="de-DE" altLang="de-DE" sz="2200" dirty="0"/>
              <a:t>съдържание:</a:t>
            </a:r>
          </a:p>
          <a:p>
            <a:pPr marL="800100" lvl="1">
              <a:spcBef>
                <a:spcPts val="600"/>
              </a:spcBef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de-DE" altLang="de-DE" sz="2200" dirty="0"/>
              <a:t>Индивидуална и продължаваща</a:t>
            </a:r>
            <a:r>
              <a:rPr dirty="0" smtClean="0"/>
              <a:t> </a:t>
            </a:r>
            <a:r>
              <a:rPr lang="de-DE" altLang="de-DE" sz="2200" dirty="0"/>
              <a:t>подкрепа на младежи</a:t>
            </a:r>
            <a:r>
              <a:rPr dirty="0" smtClean="0"/>
              <a:t> </a:t>
            </a:r>
            <a:r>
              <a:rPr lang="de-DE" altLang="de-DE" sz="2200" dirty="0"/>
              <a:t>и социално-педагогическа помощ</a:t>
            </a:r>
            <a:r>
              <a:rPr dirty="0" smtClean="0"/>
              <a:t> </a:t>
            </a:r>
            <a:r>
              <a:rPr lang="de-DE" altLang="de-DE" sz="2200" dirty="0"/>
              <a:t>за подготовката (по избор) и по време на професионалното обучение.</a:t>
            </a:r>
          </a:p>
          <a:p>
            <a:pPr marL="800100" lvl="1" indent="-342900">
              <a:spcBef>
                <a:spcPts val="600"/>
              </a:spcBef>
              <a:buClr>
                <a:schemeClr val="accent2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de-DE" altLang="de-DE" sz="2200" dirty="0"/>
              <a:t>В същото време: подкрепа на компании</a:t>
            </a:r>
            <a:r>
              <a:rPr dirty="0" smtClean="0"/>
              <a:t> </a:t>
            </a:r>
            <a:r>
              <a:rPr lang="de-DE" altLang="de-DE" sz="2200" dirty="0"/>
              <a:t>с административните задачи,</a:t>
            </a:r>
            <a:r>
              <a:rPr dirty="0" smtClean="0"/>
              <a:t> </a:t>
            </a:r>
            <a:r>
              <a:rPr lang="de-DE" altLang="de-DE" sz="2200" dirty="0"/>
              <a:t>свързани</a:t>
            </a:r>
            <a:r>
              <a:rPr dirty="0" smtClean="0"/>
              <a:t> </a:t>
            </a:r>
            <a:r>
              <a:rPr lang="de-DE" altLang="de-DE" sz="2200" dirty="0"/>
              <a:t>с подготовката на обучението и по време на</a:t>
            </a:r>
            <a:r>
              <a:rPr dirty="0" smtClean="0"/>
              <a:t> </a:t>
            </a:r>
            <a:r>
              <a:rPr lang="de-DE" altLang="de-DE" sz="2200" dirty="0"/>
              <a:t>професионалното</a:t>
            </a:r>
            <a:r>
              <a:rPr dirty="0" smtClean="0"/>
              <a:t> </a:t>
            </a:r>
            <a:r>
              <a:rPr lang="de-DE" altLang="de-DE" sz="2200" dirty="0"/>
              <a:t>обучение.</a:t>
            </a:r>
          </a:p>
          <a:p>
            <a:pPr marL="457200" lvl="1" indent="0">
              <a:spcBef>
                <a:spcPts val="600"/>
              </a:spcBef>
              <a:buClr>
                <a:schemeClr val="accent2">
                  <a:lumMod val="50000"/>
                </a:schemeClr>
              </a:buClr>
              <a:buNone/>
            </a:pPr>
            <a:endParaRPr lang="bg-BG" altLang="de-DE" sz="2200" dirty="0" smtClean="0"/>
          </a:p>
        </p:txBody>
      </p:sp>
      <p:sp>
        <p:nvSpPr>
          <p:cNvPr id="56323" name="Titel 2"/>
          <p:cNvSpPr>
            <a:spLocks noGrp="1"/>
          </p:cNvSpPr>
          <p:nvPr>
            <p:ph type="title"/>
          </p:nvPr>
        </p:nvSpPr>
        <p:spPr>
          <a:xfrm>
            <a:off x="1485900" y="657245"/>
            <a:ext cx="7416972" cy="610446"/>
          </a:xfrm>
        </p:spPr>
        <p:txBody>
          <a:bodyPr/>
          <a:lstStyle/>
          <a:p>
            <a:r>
              <a:rPr lang="bg-BG" altLang="de-DE" dirty="0" smtClean="0"/>
              <a:t>Субсидирано </a:t>
            </a:r>
            <a:r>
              <a:rPr lang="de-DE" altLang="de-DE" dirty="0" smtClean="0"/>
              <a:t>професионално обучение</a:t>
            </a:r>
            <a:endParaRPr lang="bg-BG" altLang="de-DE" dirty="0" smtClean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50BFB7-8BDC-4A5A-A44A-5B534ADC1919}" type="slidenum">
              <a:rPr lang="de-DE" smtClean="0">
                <a:solidFill>
                  <a:schemeClr val="tx1"/>
                </a:solidFill>
              </a:rPr>
              <a:pPr>
                <a:defRPr/>
              </a:pPr>
              <a:t>7</a:t>
            </a:fld>
            <a:endParaRPr lang="bg-BG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1820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idx="1"/>
          </p:nvPr>
        </p:nvSpPr>
        <p:spPr>
          <a:xfrm>
            <a:off x="855663" y="5933209"/>
            <a:ext cx="8099425" cy="510791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 rtlCol="0">
            <a:normAutofit/>
          </a:bodyPr>
          <a:lstStyle/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de-DE" altLang="de-DE" sz="2000" dirty="0" smtClean="0"/>
              <a:t>Продължителност: 2014-2018</a:t>
            </a:r>
          </a:p>
          <a:p>
            <a:pPr marL="0" indent="0" eaLnBrk="1" fontAlgn="auto" hangingPunct="1">
              <a:lnSpc>
                <a:spcPct val="9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bg-BG" altLang="de-DE" sz="2000" dirty="0" smtClean="0"/>
          </a:p>
        </p:txBody>
      </p:sp>
      <p:sp>
        <p:nvSpPr>
          <p:cNvPr id="17411" name="Foliennummernplatzhalt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fld id="{3A306F4B-8580-40E7-AA22-5F411ADC648F}" type="slidenum">
              <a:rPr lang="de-DE" altLang="de-DE" sz="1200" smtClean="0"/>
              <a:pPr/>
              <a:t>8</a:t>
            </a:fld>
            <a:endParaRPr lang="bg-BG" altLang="de-DE" sz="1200" smtClean="0"/>
          </a:p>
        </p:txBody>
      </p:sp>
      <p:pic>
        <p:nvPicPr>
          <p:cNvPr id="1741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562" y="2001026"/>
            <a:ext cx="8266526" cy="3376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965"/>
          <a:stretch/>
        </p:blipFill>
        <p:spPr>
          <a:xfrm>
            <a:off x="4624669" y="198887"/>
            <a:ext cx="4330419" cy="1063383"/>
          </a:xfrm>
          <a:prstGeom prst="rect">
            <a:avLst/>
          </a:prstGeom>
        </p:spPr>
      </p:pic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2444055" y="1303453"/>
            <a:ext cx="6448425" cy="402433"/>
          </a:xfrm>
        </p:spPr>
        <p:txBody>
          <a:bodyPr/>
          <a:lstStyle/>
          <a:p>
            <a:r>
              <a:rPr lang="de-DE" altLang="de-DE" sz="2000" smtClean="0"/>
              <a:t>Алианс за</a:t>
            </a:r>
            <a:r>
              <a:rPr dirty="0" smtClean="0"/>
              <a:t> </a:t>
            </a:r>
            <a:r>
              <a:rPr sz="2000" smtClean="0"/>
              <a:t>първоначално и допълнително обучение</a:t>
            </a:r>
            <a:endParaRPr lang="bg-BG" altLang="de-DE" sz="2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069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idx="1"/>
          </p:nvPr>
        </p:nvSpPr>
        <p:spPr>
          <a:xfrm>
            <a:off x="793055" y="1902638"/>
            <a:ext cx="8099425" cy="5078413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 rtlCol="0">
            <a:normAutofit/>
          </a:bodyPr>
          <a:lstStyle/>
          <a:p>
            <a:pPr marL="0" indent="0">
              <a:spcAft>
                <a:spcPts val="1200"/>
              </a:spcAft>
              <a:buFont typeface="Arial" panose="020B0604020202020204" pitchFamily="34" charset="0"/>
              <a:buNone/>
              <a:defRPr/>
            </a:pPr>
            <a:r>
              <a:rPr lang="de-DE" sz="2400" b="1" dirty="0">
                <a:solidFill>
                  <a:schemeClr val="accent1"/>
                </a:solidFill>
                <a:latin typeface="+mj-lt"/>
              </a:rPr>
              <a:t>Основните цели включват: 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de-DE" sz="2000" dirty="0" smtClean="0"/>
              <a:t>увеличаване на </a:t>
            </a:r>
            <a:r>
              <a:rPr lang="de-DE" sz="2000" b="1" dirty="0" smtClean="0"/>
              <a:t>значението и привлекателността</a:t>
            </a:r>
            <a:r>
              <a:rPr lang="de-DE" sz="2000" dirty="0" smtClean="0"/>
              <a:t> на професионалното обучение,</a:t>
            </a:r>
            <a:endParaRPr lang="bg-BG" sz="2000" dirty="0"/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de-DE" sz="2000" dirty="0" smtClean="0"/>
              <a:t>намаляване на броя на младежите без </a:t>
            </a:r>
            <a:r>
              <a:rPr lang="bg-BG" sz="2000" dirty="0" smtClean="0"/>
              <a:t>завършено</a:t>
            </a:r>
            <a:r>
              <a:rPr lang="de-DE" sz="2000" dirty="0" smtClean="0"/>
              <a:t> средно образование, </a:t>
            </a:r>
            <a:endParaRPr lang="bg-BG" sz="2000" dirty="0"/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de-DE" sz="2000" dirty="0" smtClean="0"/>
              <a:t>осигуряване на </a:t>
            </a:r>
            <a:r>
              <a:rPr lang="de-DE" sz="2000" b="1" dirty="0" smtClean="0"/>
              <a:t>„направление“ за всеки младеж, който се интересува от професионално обучение</a:t>
            </a:r>
            <a:r>
              <a:rPr lang="de-DE" sz="2000" dirty="0" smtClean="0"/>
              <a:t>, което му помага да придобие професионална квалификация възможно най-рано (с предимство при вътрешнофирмено обучение), </a:t>
            </a:r>
            <a:endParaRPr lang="bg-BG" sz="2000" dirty="0"/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de-DE" sz="2000" dirty="0" smtClean="0"/>
              <a:t>по-нататъшно подобряване на </a:t>
            </a:r>
            <a:r>
              <a:rPr lang="de-DE" sz="2000" b="1" dirty="0" smtClean="0"/>
              <a:t>качеството </a:t>
            </a:r>
            <a:r>
              <a:rPr lang="de-DE" sz="2000" dirty="0" smtClean="0"/>
              <a:t>на професионалното образование,  </a:t>
            </a:r>
            <a:endParaRPr lang="bg-BG" sz="2000" dirty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de-DE" sz="2000" dirty="0" smtClean="0"/>
              <a:t>укрепване на </a:t>
            </a:r>
            <a:r>
              <a:rPr lang="de-DE" sz="2000" b="1" dirty="0" smtClean="0"/>
              <a:t>допълнителното обучение</a:t>
            </a:r>
            <a:r>
              <a:rPr lang="de-DE" sz="2000" dirty="0" smtClean="0"/>
              <a:t>, особено по отношение на обучението за повишаване на професионалната квалификация</a:t>
            </a:r>
            <a:r>
              <a:rPr dirty="0" smtClean="0"/>
              <a:t>      </a:t>
            </a:r>
            <a:endParaRPr lang="bg-BG" sz="2000" dirty="0"/>
          </a:p>
        </p:txBody>
      </p:sp>
      <p:sp>
        <p:nvSpPr>
          <p:cNvPr id="19459" name="Foliennummernplatzhalt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fld id="{845EE9B1-73FD-4C5B-8FD2-EAD7042C5DB6}" type="slidenum">
              <a:rPr lang="de-DE" altLang="de-DE" sz="1200" smtClean="0"/>
              <a:pPr/>
              <a:t>9</a:t>
            </a:fld>
            <a:endParaRPr lang="bg-BG" altLang="de-DE" sz="1200" smtClean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965"/>
          <a:stretch/>
        </p:blipFill>
        <p:spPr>
          <a:xfrm>
            <a:off x="4624669" y="198887"/>
            <a:ext cx="4330419" cy="1063383"/>
          </a:xfrm>
          <a:prstGeom prst="rect">
            <a:avLst/>
          </a:prstGeom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2444055" y="1303453"/>
            <a:ext cx="6448425" cy="402433"/>
          </a:xfrm>
        </p:spPr>
        <p:txBody>
          <a:bodyPr/>
          <a:lstStyle/>
          <a:p>
            <a:r>
              <a:rPr lang="de-DE" altLang="de-DE" sz="2000" smtClean="0"/>
              <a:t>Алианс за</a:t>
            </a:r>
            <a:r>
              <a:rPr dirty="0" smtClean="0"/>
              <a:t> </a:t>
            </a:r>
            <a:r>
              <a:rPr sz="2000" smtClean="0"/>
              <a:t>първоначално и допълнително обучение</a:t>
            </a:r>
            <a:endParaRPr lang="bg-BG" altLang="de-DE" sz="2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527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MAS Blau 4x3_en">
  <a:themeElements>
    <a:clrScheme name="CD_BMAS kalte Farben">
      <a:dk1>
        <a:sysClr val="windowText" lastClr="000000"/>
      </a:dk1>
      <a:lt1>
        <a:sysClr val="window" lastClr="FFFFFF"/>
      </a:lt1>
      <a:dk2>
        <a:srgbClr val="BB133E"/>
      </a:dk2>
      <a:lt2>
        <a:srgbClr val="E67B32"/>
      </a:lt2>
      <a:accent1>
        <a:srgbClr val="417DA1"/>
      </a:accent1>
      <a:accent2>
        <a:srgbClr val="81BEDB"/>
      </a:accent2>
      <a:accent3>
        <a:srgbClr val="862C7E"/>
      </a:accent3>
      <a:accent4>
        <a:srgbClr val="ABECF9"/>
      </a:accent4>
      <a:accent5>
        <a:srgbClr val="A487A2"/>
      </a:accent5>
      <a:accent6>
        <a:srgbClr val="592D45"/>
      </a:accent6>
      <a:hlink>
        <a:srgbClr val="417DA1"/>
      </a:hlink>
      <a:folHlink>
        <a:srgbClr val="81BEDB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BMAS Blau 16x9_de</Template>
  <TotalTime>49</TotalTime>
  <Words>987</Words>
  <Application>Microsoft Office PowerPoint</Application>
  <PresentationFormat>On-screen Show (4:3)</PresentationFormat>
  <Paragraphs>134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BMAS Blau 4x3_en</vt:lpstr>
      <vt:lpstr>Интеграция на младите хора на пазара на труда    </vt:lpstr>
      <vt:lpstr>PowerPoint Presentation</vt:lpstr>
      <vt:lpstr>Основни причини за благоприятното състояние на младите хора в обучение и на пазара на труда</vt:lpstr>
      <vt:lpstr>PowerPoint Presentation</vt:lpstr>
      <vt:lpstr>Програма за подкрепа за навлизане в кариерата</vt:lpstr>
      <vt:lpstr>Въвеждащо обучение</vt:lpstr>
      <vt:lpstr>Субсидирано професионално обучение</vt:lpstr>
      <vt:lpstr>Алианс за първоначално и допълнително обучение</vt:lpstr>
      <vt:lpstr>Алианс за първоначално и допълнително обучение</vt:lpstr>
      <vt:lpstr>Алианс за първоначално и допълнително обучение</vt:lpstr>
      <vt:lpstr>Алианс за първоначално и допълнително обучение</vt:lpstr>
      <vt:lpstr>PowerPoint Presentation</vt:lpstr>
      <vt:lpstr>   </vt:lpstr>
    </vt:vector>
  </TitlesOfParts>
  <Company>BMGS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Workshop Juniorfirmen für Selbstständigkeit</dc:title>
  <dc:creator>Thomas Gerner</dc:creator>
  <cp:lastModifiedBy>Iskren Angelov</cp:lastModifiedBy>
  <cp:revision>520</cp:revision>
  <cp:lastPrinted>2015-08-24T15:51:18Z</cp:lastPrinted>
  <dcterms:created xsi:type="dcterms:W3CDTF">2006-05-29T12:50:18Z</dcterms:created>
  <dcterms:modified xsi:type="dcterms:W3CDTF">2017-05-29T07:32:27Z</dcterms:modified>
</cp:coreProperties>
</file>