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/>
      <a:tcStyle>
        <a:tcBdr/>
        <a:fill>
          <a:solidFill>
            <a:srgbClr val="EFF3E9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/>
      <a:tcStyle>
        <a:tcBdr/>
        <a:fill>
          <a:solidFill>
            <a:srgbClr val="FDEE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5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>
            <a:spLocks noGrp="1"/>
          </p:cNvSpPr>
          <p:nvPr>
            <p:ph type="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2" name="Body Level One…"/>
          <p:cNvSpPr>
            <a:spLocks noGrp="1"/>
          </p:cNvSpPr>
          <p:nvPr>
            <p:ph type="body" sz="quarter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1pPr>
            <a:lvl2pPr marL="0" indent="457200" algn="ctr">
              <a:buSzTx/>
              <a:buFontTx/>
              <a:buNone/>
              <a:defRPr>
                <a:solidFill>
                  <a:srgbClr val="888888"/>
                </a:solidFill>
              </a:defRPr>
            </a:lvl2pPr>
            <a:lvl3pPr marL="0" indent="914400" algn="ctr">
              <a:buSzTx/>
              <a:buFontTx/>
              <a:buNone/>
              <a:defRPr>
                <a:solidFill>
                  <a:srgbClr val="888888"/>
                </a:solidFill>
              </a:defRPr>
            </a:lvl3pPr>
            <a:lvl4pPr marL="0" indent="1371600" algn="ctr">
              <a:buSzTx/>
              <a:buFontTx/>
              <a:buNone/>
              <a:defRPr>
                <a:solidFill>
                  <a:srgbClr val="888888"/>
                </a:solidFill>
              </a:defRPr>
            </a:lvl4pPr>
            <a:lvl5pPr marL="0" indent="1828800" algn="ctr">
              <a:buSzTx/>
              <a:buFontTx/>
              <a:buNone/>
              <a:defRPr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>
            <a:spLocks noGrp="1"/>
          </p:cNvSpPr>
          <p:nvPr>
            <p:ph type="title"/>
          </p:nvPr>
        </p:nvSpPr>
        <p:spPr>
          <a:xfrm>
            <a:off x="6629400" y="274638"/>
            <a:ext cx="2057400" cy="5851526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>
            <a:spLocks noGrp="1"/>
          </p:cNvSpPr>
          <p:nvPr>
            <p:ph type="body" idx="1"/>
          </p:nvPr>
        </p:nvSpPr>
        <p:spPr>
          <a:xfrm>
            <a:off x="457200" y="274638"/>
            <a:ext cx="6019800" cy="5851526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21" name="Body Level One…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2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>
            <a:spLocks noGrp="1"/>
          </p:cNvSpPr>
          <p:nvPr>
            <p:ph type="title"/>
          </p:nvPr>
        </p:nvSpPr>
        <p:spPr>
          <a:xfrm>
            <a:off x="722312" y="4406900"/>
            <a:ext cx="7772401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>
            <a:spLocks noGrp="1"/>
          </p:cNvSpPr>
          <p:nvPr>
            <p:ph type="body" sz="quarter" idx="1"/>
          </p:nvPr>
        </p:nvSpPr>
        <p:spPr>
          <a:xfrm>
            <a:off x="722312" y="2906713"/>
            <a:ext cx="7772401" cy="1500188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1pPr>
            <a:lvl2pPr marL="0" indent="45720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2pPr>
            <a:lvl3pPr marL="0" indent="91440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3pPr>
            <a:lvl4pPr marL="0" indent="137160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4pPr>
            <a:lvl5pPr marL="0" indent="182880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spcBef>
                <a:spcPts val="600"/>
              </a:spcBef>
              <a:defRPr sz="2800"/>
            </a:lvl1pPr>
            <a:lvl2pPr marL="790575" indent="-333375">
              <a:spcBef>
                <a:spcPts val="600"/>
              </a:spcBef>
              <a:defRPr sz="2800"/>
            </a:lvl2pPr>
            <a:lvl3pPr marL="1234439" indent="-320039">
              <a:spcBef>
                <a:spcPts val="600"/>
              </a:spcBef>
              <a:defRPr sz="2800"/>
            </a:lvl3pPr>
            <a:lvl4pPr marL="1727200" indent="-355600">
              <a:spcBef>
                <a:spcPts val="600"/>
              </a:spcBef>
              <a:defRPr sz="2800"/>
            </a:lvl4pPr>
            <a:lvl5pPr marL="2184400" indent="-355600">
              <a:spcBef>
                <a:spcPts val="6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>
            <a:spLocks noGrp="1"/>
          </p:cNvSpPr>
          <p:nvPr>
            <p:ph type="body" sz="quarter" idx="1"/>
          </p:nvPr>
        </p:nvSpPr>
        <p:spPr>
          <a:xfrm>
            <a:off x="457200" y="1535112"/>
            <a:ext cx="4040188" cy="639763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sz="2400" b="1"/>
            </a:lvl1pPr>
            <a:lvl2pPr marL="0" indent="457200">
              <a:spcBef>
                <a:spcPts val="500"/>
              </a:spcBef>
              <a:buSzTx/>
              <a:buFontTx/>
              <a:buNone/>
              <a:defRPr sz="2400" b="1"/>
            </a:lvl2pPr>
            <a:lvl3pPr marL="0" indent="914400">
              <a:spcBef>
                <a:spcPts val="500"/>
              </a:spcBef>
              <a:buSzTx/>
              <a:buFontTx/>
              <a:buNone/>
              <a:defRPr sz="2400" b="1"/>
            </a:lvl3pPr>
            <a:lvl4pPr marL="0" indent="1371600">
              <a:spcBef>
                <a:spcPts val="500"/>
              </a:spcBef>
              <a:buSzTx/>
              <a:buFontTx/>
              <a:buNone/>
              <a:defRPr sz="2400" b="1"/>
            </a:lvl4pPr>
            <a:lvl5pPr marL="0" indent="1828800">
              <a:spcBef>
                <a:spcPts val="500"/>
              </a:spcBef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4645025" y="1535112"/>
            <a:ext cx="4041775" cy="639763"/>
          </a:xfrm>
          <a:prstGeom prst="rect">
            <a:avLst/>
          </a:prstGeom>
        </p:spPr>
        <p:txBody>
          <a:bodyPr anchor="b"/>
          <a:lstStyle/>
          <a:p>
            <a:pPr marL="0" indent="0">
              <a:spcBef>
                <a:spcPts val="500"/>
              </a:spcBef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4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half" idx="13"/>
          </p:nvPr>
        </p:nvSpPr>
        <p:spPr>
          <a:xfrm>
            <a:off x="457199" y="1435100"/>
            <a:ext cx="3008315" cy="4691063"/>
          </a:xfrm>
          <a:prstGeom prst="rect">
            <a:avLst/>
          </a:prstGeom>
        </p:spPr>
        <p:txBody>
          <a:bodyPr/>
          <a:lstStyle/>
          <a:p>
            <a:pPr marL="0" indent="0">
              <a:spcBef>
                <a:spcPts val="300"/>
              </a:spcBef>
              <a:buSzTx/>
              <a:buFontTx/>
              <a:buNone/>
              <a:defRPr sz="1400"/>
            </a:pPr>
            <a:endParaRPr/>
          </a:p>
        </p:txBody>
      </p:sp>
      <p:sp>
        <p:nvSpPr>
          <p:cNvPr id="75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1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1792288" y="612775"/>
            <a:ext cx="5486401" cy="4114800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>
            <a:spLocks noGrp="1"/>
          </p:cNvSpPr>
          <p:nvPr>
            <p:ph type="body" sz="quarter" idx="1"/>
          </p:nvPr>
        </p:nvSpPr>
        <p:spPr>
          <a:xfrm>
            <a:off x="1792288" y="5367337"/>
            <a:ext cx="5486401" cy="804863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FontTx/>
              <a:buNone/>
              <a:defRPr sz="1400"/>
            </a:lvl1pPr>
            <a:lvl2pPr marL="0" indent="457200">
              <a:spcBef>
                <a:spcPts val="300"/>
              </a:spcBef>
              <a:buSzTx/>
              <a:buFontTx/>
              <a:buNone/>
              <a:defRPr sz="1400"/>
            </a:lvl2pPr>
            <a:lvl3pPr marL="0" indent="914400">
              <a:spcBef>
                <a:spcPts val="300"/>
              </a:spcBef>
              <a:buSzTx/>
              <a:buFontTx/>
              <a:buNone/>
              <a:defRPr sz="1400"/>
            </a:lvl3pPr>
            <a:lvl4pPr marL="0" indent="1371600">
              <a:spcBef>
                <a:spcPts val="300"/>
              </a:spcBef>
              <a:buSzTx/>
              <a:buFontTx/>
              <a:buNone/>
              <a:defRPr sz="1400"/>
            </a:lvl4pPr>
            <a:lvl5pPr marL="0" indent="1828800">
              <a:spcBef>
                <a:spcPts val="300"/>
              </a:spcBef>
              <a:buSzTx/>
              <a:buFontTx/>
              <a:buNone/>
              <a:defRPr sz="1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>
            <a:spLocks noGrp="1"/>
          </p:cNvSpPr>
          <p:nvPr>
            <p:ph type="sldNum" sz="quarter" idx="2"/>
          </p:nvPr>
        </p:nvSpPr>
        <p:spPr>
          <a:xfrm>
            <a:off x="8422818" y="6404292"/>
            <a:ext cx="263983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med"/>
  <p:txStyles>
    <p:titleStyle>
      <a:lvl1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titleStyle>
    <p:bodyStyle>
      <a:lvl1pPr marL="342900" marR="0" indent="-3429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83771" marR="0" indent="-326571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19200" marR="0" indent="-3048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373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945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517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1089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6615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2335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ilo.org/youth" TargetMode="External"/><Relationship Id="rId4" Type="http://schemas.openxmlformats.org/officeDocument/2006/relationships/hyperlink" Target="mailto:nebuloni@ilo.org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" name="Image 3" descr="Image 3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-1476672" y="1"/>
            <a:ext cx="11161240" cy="6885385"/>
          </a:xfrm>
          <a:prstGeom prst="rect">
            <a:avLst/>
          </a:prstGeom>
          <a:ln w="12700">
            <a:miter lim="400000"/>
          </a:ln>
        </p:spPr>
      </p:pic>
      <p:sp>
        <p:nvSpPr>
          <p:cNvPr id="113" name="Title 1"/>
          <p:cNvSpPr>
            <a:spLocks noGrp="1"/>
          </p:cNvSpPr>
          <p:nvPr>
            <p:ph type="title"/>
          </p:nvPr>
        </p:nvSpPr>
        <p:spPr>
          <a:xfrm>
            <a:off x="-252537" y="2636911"/>
            <a:ext cx="9577066" cy="1452519"/>
          </a:xfrm>
          <a:prstGeom prst="rect">
            <a:avLst/>
          </a:prstGeom>
        </p:spPr>
        <p:txBody>
          <a:bodyPr/>
          <a:lstStyle/>
          <a:p>
            <a:pPr>
              <a:defRPr sz="2000" b="1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Моментен статус на съвместната дейност на ЕК и МОТ </a:t>
            </a:r>
          </a:p>
          <a:p>
            <a:pPr>
              <a:defRPr sz="2000" b="1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по политиката за младежка заетост:</a:t>
            </a:r>
            <a:br/>
            <a:r>
              <a:t>Компонент “Гаранция за младежта”</a:t>
            </a:r>
          </a:p>
        </p:txBody>
      </p:sp>
      <p:sp>
        <p:nvSpPr>
          <p:cNvPr id="114" name="Rectangle 10"/>
          <p:cNvSpPr/>
          <p:nvPr/>
        </p:nvSpPr>
        <p:spPr>
          <a:xfrm>
            <a:off x="-252536" y="3968184"/>
            <a:ext cx="9745396" cy="101023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/>
          <a:p>
            <a:pPr algn="ctr">
              <a:defRPr sz="16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Валтер Небулони </a:t>
            </a:r>
          </a:p>
          <a:p>
            <a:pPr algn="ctr">
              <a:defRPr sz="1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Ръководител, Звено “Програма за младежка заетост” (YEP)</a:t>
            </a:r>
          </a:p>
          <a:p>
            <a:pPr algn="ctr">
              <a:defRPr sz="1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Международно бюро по труда, Женева  </a:t>
            </a:r>
          </a:p>
          <a:p>
            <a:pPr algn="ctr">
              <a:defRPr sz="2000" b="1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 </a:t>
            </a:r>
          </a:p>
        </p:txBody>
      </p:sp>
      <p:sp>
        <p:nvSpPr>
          <p:cNvPr id="115" name="Rectangle 2"/>
          <p:cNvSpPr/>
          <p:nvPr/>
        </p:nvSpPr>
        <p:spPr>
          <a:xfrm>
            <a:off x="-252536" y="5517231"/>
            <a:ext cx="9745396" cy="49202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/>
          <a:p>
            <a:pPr algn="ctr">
              <a:defRPr sz="1400" b="1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Конференция “ГАРАНЦИЯ ЗА МЛАДЕЖТА – МЕЖДИНЕН СТАТУС”</a:t>
            </a:r>
          </a:p>
          <a:p>
            <a:pPr algn="ctr">
              <a:defRPr sz="1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София, 30 май 2017 г.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fill="hold" nodeType="tmRoot">
          <p:childTnLst>
            <p:seq concurrent="1" prevAc="none" nextAc="seek">
              <p:cTn id="2" dur="indefinite" fill="hold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fill="hold" grpId="1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6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" grpId="1" animBg="1" advAuto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7" name="Image 1" descr="Image 1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-2" y="0"/>
            <a:ext cx="9144002" cy="836713"/>
          </a:xfrm>
          <a:prstGeom prst="rect">
            <a:avLst/>
          </a:prstGeom>
          <a:ln w="12700">
            <a:miter lim="400000"/>
          </a:ln>
        </p:spPr>
      </p:pic>
      <p:sp>
        <p:nvSpPr>
          <p:cNvPr id="118" name="Rectangle 12"/>
          <p:cNvSpPr/>
          <p:nvPr/>
        </p:nvSpPr>
        <p:spPr>
          <a:xfrm>
            <a:off x="899591" y="1772816"/>
            <a:ext cx="7776866" cy="26147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/>
          <a:p>
            <a:pPr marL="457200" indent="-457200">
              <a:lnSpc>
                <a:spcPts val="3000"/>
              </a:lnSpc>
              <a:spcBef>
                <a:spcPts val="600"/>
              </a:spcBef>
              <a:buSzPct val="100000"/>
              <a:buAutoNum type="arabicPeriod"/>
              <a:defRPr sz="2400">
                <a:solidFill>
                  <a:srgbClr val="7030A0"/>
                </a:solidFill>
                <a:latin typeface="Verdana"/>
                <a:ea typeface="Verdana"/>
                <a:cs typeface="Verdana"/>
                <a:sym typeface="Verdana"/>
              </a:defRPr>
            </a:pPr>
            <a:endParaRPr/>
          </a:p>
          <a:p>
            <a:pPr marL="457200" indent="-457200">
              <a:lnSpc>
                <a:spcPts val="3000"/>
              </a:lnSpc>
              <a:buSzPct val="100000"/>
              <a:buAutoNum type="arabicPeriod"/>
              <a:defRPr sz="24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Преглед на съвместната дейност на ЕК и МОТ</a:t>
            </a:r>
          </a:p>
          <a:p>
            <a:pPr marL="457200" indent="-457200">
              <a:lnSpc>
                <a:spcPts val="2200"/>
              </a:lnSpc>
              <a:buSzPct val="100000"/>
              <a:buAutoNum type="arabicPeriod"/>
              <a:defRPr sz="24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457200" indent="-457200">
              <a:lnSpc>
                <a:spcPts val="2200"/>
              </a:lnSpc>
              <a:buSzPct val="100000"/>
              <a:buAutoNum type="arabicPeriod" startAt="2"/>
              <a:defRPr sz="24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Ключови поуки</a:t>
            </a:r>
          </a:p>
          <a:p>
            <a:pPr marL="457200" indent="-457200">
              <a:lnSpc>
                <a:spcPts val="2200"/>
              </a:lnSpc>
              <a:buSzPct val="100000"/>
              <a:buAutoNum type="arabicPeriod" startAt="2"/>
              <a:defRPr sz="24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457200" indent="-457200">
              <a:lnSpc>
                <a:spcPts val="2200"/>
              </a:lnSpc>
              <a:buSzPct val="100000"/>
              <a:buAutoNum type="arabicPeriod" startAt="3"/>
              <a:defRPr sz="24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Основни продукти (компонент ГМ)</a:t>
            </a:r>
          </a:p>
          <a:p>
            <a:pPr marL="457200" indent="-457200">
              <a:lnSpc>
                <a:spcPts val="2200"/>
              </a:lnSpc>
              <a:buSzPct val="100000"/>
              <a:buAutoNum type="arabicPeriod" startAt="3"/>
              <a:defRPr sz="24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457200" indent="-457200">
              <a:lnSpc>
                <a:spcPts val="2200"/>
              </a:lnSpc>
              <a:buSzPct val="100000"/>
              <a:buAutoNum type="arabicPeriod" startAt="4"/>
              <a:defRPr sz="24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Споделяне на опит и инструменти</a:t>
            </a:r>
          </a:p>
        </p:txBody>
      </p:sp>
      <p:sp>
        <p:nvSpPr>
          <p:cNvPr id="119" name="Rectangle 4"/>
          <p:cNvSpPr/>
          <p:nvPr/>
        </p:nvSpPr>
        <p:spPr>
          <a:xfrm>
            <a:off x="-67327" y="182343"/>
            <a:ext cx="9180514" cy="43707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spAutoFit/>
          </a:bodyPr>
          <a:lstStyle>
            <a:lvl1pPr algn="ctr">
              <a:defRPr sz="2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Основни моменти </a:t>
            </a:r>
          </a:p>
        </p:txBody>
      </p:sp>
      <p:pic>
        <p:nvPicPr>
          <p:cNvPr id="120" name="Image 1" descr="Image 1"/>
          <p:cNvPicPr>
            <a:picLocks noChangeAspect="1"/>
          </p:cNvPicPr>
          <p:nvPr/>
        </p:nvPicPr>
        <p:blipFill>
          <a:blip r:embed="rId3" cstate="print">
            <a:extLst/>
          </a:blip>
          <a:stretch>
            <a:fillRect/>
          </a:stretch>
        </p:blipFill>
        <p:spPr>
          <a:xfrm>
            <a:off x="0" y="6695710"/>
            <a:ext cx="9144001" cy="201573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mc:AlternateContent xmlns:mc="http://schemas.openxmlformats.org/markup-compatibility/2006">
    <mc:Choice xmlns:p15="http://schemas.microsoft.com/office/powerpoint/2012/main" xmlns="" Requires="p15">
      <p:transition xmlns:p14="http://schemas.microsoft.com/office/powerpoint/2010/main" spd="slow" advClick="1" p14:dur="1200">
        <p15:prstTrans prst="pageCurlDouble"/>
      </p:transition>
    </mc:Choice>
    <mc:Choice xmlns:p14="http://schemas.microsoft.com/office/powerpoint/2010/main" xmlns="" Requires="p14">
      <p:transition spd="slow" advClick="1" p14:dur="1200">
        <p14:prism dir="l"/>
      </p:transition>
    </mc:Choice>
    <mc:Fallback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2" name="Image 1" descr="Image 1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-2" y="0"/>
            <a:ext cx="9144002" cy="836713"/>
          </a:xfrm>
          <a:prstGeom prst="rect">
            <a:avLst/>
          </a:prstGeom>
          <a:ln w="12700">
            <a:miter lim="400000"/>
          </a:ln>
        </p:spPr>
      </p:pic>
      <p:sp>
        <p:nvSpPr>
          <p:cNvPr id="123" name="Title 1"/>
          <p:cNvSpPr/>
          <p:nvPr/>
        </p:nvSpPr>
        <p:spPr>
          <a:xfrm>
            <a:off x="539551" y="302873"/>
            <a:ext cx="7992890" cy="46183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algn="ctr" defTabSz="365760">
              <a:defRPr sz="96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Преглед на съвместната дейност на ЕК и МОТ</a:t>
            </a:r>
            <a:endParaRPr sz="1760"/>
          </a:p>
        </p:txBody>
      </p:sp>
      <p:sp>
        <p:nvSpPr>
          <p:cNvPr id="124" name="Rectangle 12"/>
          <p:cNvSpPr/>
          <p:nvPr/>
        </p:nvSpPr>
        <p:spPr>
          <a:xfrm>
            <a:off x="755575" y="908720"/>
            <a:ext cx="7632850" cy="59821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/>
          <a:p>
            <a:pPr>
              <a:lnSpc>
                <a:spcPts val="2700"/>
              </a:lnSpc>
              <a:defRPr sz="2000" b="1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Цели</a:t>
            </a:r>
          </a:p>
          <a:p>
            <a:pPr marL="342900" indent="-342900">
              <a:lnSpc>
                <a:spcPts val="2700"/>
              </a:lnSpc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Засилване на националния капацитет за изпълнение, мониторинг на изпълнението и оценка на резултатите от политиките за младежка заетост;  </a:t>
            </a:r>
          </a:p>
          <a:p>
            <a:pPr marL="342900" indent="-342900">
              <a:lnSpc>
                <a:spcPts val="2700"/>
              </a:lnSpc>
              <a:spcBef>
                <a:spcPts val="600"/>
              </a:spcBef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Развитие на качествени системи за стажове в ключови сектори чрез тристранен социален диалог.   </a:t>
            </a:r>
          </a:p>
          <a:p>
            <a:pPr>
              <a:lnSpc>
                <a:spcPts val="2700"/>
              </a:lnSpc>
              <a:defRPr sz="2000" b="1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Обхват</a:t>
            </a:r>
          </a:p>
          <a:p>
            <a:pPr marL="342900" indent="-342900">
              <a:lnSpc>
                <a:spcPts val="2700"/>
              </a:lnSpc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Целева подкрепа, инициативи за диалог по политиките и за засилване на капацитета в три ДЧ (ES, LV, PT);</a:t>
            </a:r>
          </a:p>
          <a:p>
            <a:pPr marL="342900" indent="-342900">
              <a:lnSpc>
                <a:spcPts val="2700"/>
              </a:lnSpc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Разработване на инструменти и продукти, които могат да бъдат полезни за страните от ЕС. </a:t>
            </a:r>
          </a:p>
          <a:p>
            <a:pPr>
              <a:lnSpc>
                <a:spcPts val="2700"/>
              </a:lnSpc>
              <a:defRPr sz="2000" b="1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Основни партньори</a:t>
            </a:r>
          </a:p>
          <a:p>
            <a:pPr marL="342900" indent="-342900">
              <a:lnSpc>
                <a:spcPts val="2700"/>
              </a:lnSpc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Министерствата, отговарящи за заетостта и труда, министерствата на образованието, обществените служби за заетост, социални партньори и младежки организации.</a:t>
            </a:r>
          </a:p>
          <a:p>
            <a:pPr>
              <a:lnSpc>
                <a:spcPts val="2700"/>
              </a:lnSpc>
              <a:defRPr sz="2000" b="1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Продължителност</a:t>
            </a:r>
          </a:p>
          <a:p>
            <a:pPr marL="342900" indent="-342900">
              <a:lnSpc>
                <a:spcPts val="2700"/>
              </a:lnSpc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18 месеца.</a:t>
            </a:r>
          </a:p>
        </p:txBody>
      </p:sp>
      <p:pic>
        <p:nvPicPr>
          <p:cNvPr id="125" name="Image 1" descr="Image 1"/>
          <p:cNvPicPr>
            <a:picLocks noChangeAspect="1"/>
          </p:cNvPicPr>
          <p:nvPr/>
        </p:nvPicPr>
        <p:blipFill>
          <a:blip r:embed="rId3" cstate="print">
            <a:extLst/>
          </a:blip>
          <a:stretch>
            <a:fillRect/>
          </a:stretch>
        </p:blipFill>
        <p:spPr>
          <a:xfrm>
            <a:off x="0" y="6695710"/>
            <a:ext cx="9144001" cy="201573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mc:AlternateContent xmlns:mc="http://schemas.openxmlformats.org/markup-compatibility/2006">
    <mc:Choice xmlns:p15="http://schemas.microsoft.com/office/powerpoint/2012/main" xmlns="" Requires="p15">
      <p:transition xmlns:p14="http://schemas.microsoft.com/office/powerpoint/2010/main" spd="slow" advClick="1" p14:dur="1200">
        <p15:prstTrans prst="pageCurlDouble"/>
      </p:transition>
    </mc:Choice>
    <mc:Choice xmlns:p14="http://schemas.microsoft.com/office/powerpoint/2010/main" xmlns="" Requires="p14">
      <p:transition spd="slow" advClick="1" p14:dur="1200">
        <p14:prism dir="l"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9" name="Image 1"/>
          <p:cNvGrpSpPr/>
          <p:nvPr/>
        </p:nvGrpSpPr>
        <p:grpSpPr>
          <a:xfrm>
            <a:off x="-3" y="0"/>
            <a:ext cx="9144002" cy="836713"/>
            <a:chOff x="-1" y="0"/>
            <a:chExt cx="9144000" cy="836712"/>
          </a:xfrm>
        </p:grpSpPr>
        <p:sp>
          <p:nvSpPr>
            <p:cNvPr id="127" name="Rectangle"/>
            <p:cNvSpPr/>
            <p:nvPr/>
          </p:nvSpPr>
          <p:spPr>
            <a:xfrm>
              <a:off x="-2" y="0"/>
              <a:ext cx="9144002" cy="836713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endParaRPr/>
            </a:p>
          </p:txBody>
        </p:sp>
        <p:pic>
          <p:nvPicPr>
            <p:cNvPr id="128" name="image2.jpeg" descr="image2.jpeg"/>
            <p:cNvPicPr>
              <a:picLocks noChangeAspect="1"/>
            </p:cNvPicPr>
            <p:nvPr/>
          </p:nvPicPr>
          <p:blipFill>
            <a:blip r:embed="rId2" cstate="print">
              <a:extLst/>
            </a:blip>
            <a:stretch>
              <a:fillRect/>
            </a:stretch>
          </p:blipFill>
          <p:spPr>
            <a:xfrm>
              <a:off x="-2" y="0"/>
              <a:ext cx="9144002" cy="836713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130" name="Title 1"/>
          <p:cNvSpPr/>
          <p:nvPr/>
        </p:nvSpPr>
        <p:spPr>
          <a:xfrm>
            <a:off x="0" y="188640"/>
            <a:ext cx="8964488" cy="46183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algn="ctr">
              <a:defRPr sz="2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Ключови поуки</a:t>
            </a:r>
          </a:p>
        </p:txBody>
      </p:sp>
      <p:sp>
        <p:nvSpPr>
          <p:cNvPr id="131" name="Rectangle 12"/>
          <p:cNvSpPr/>
          <p:nvPr/>
        </p:nvSpPr>
        <p:spPr>
          <a:xfrm>
            <a:off x="827583" y="2132855"/>
            <a:ext cx="7704858" cy="329623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/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Междуведомствената координация и партньорства са ключови за изпълнение на целите на политиката за ГМ. 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Необходима е съгласуваност между схемите по ГМ и другите политики за заетостта и пазара на труда, за да се постигне максимален ефект и да се осигури устойчивост. 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Важно е подходът да се преориентира от проектен към стратегически с оглед насърчване на интеграцията на обезкуражените и останалите неактивни младежи на пазара на труда.</a:t>
            </a:r>
          </a:p>
        </p:txBody>
      </p:sp>
      <p:pic>
        <p:nvPicPr>
          <p:cNvPr id="132" name="Image 1" descr="Image 1"/>
          <p:cNvPicPr>
            <a:picLocks noChangeAspect="1"/>
          </p:cNvPicPr>
          <p:nvPr/>
        </p:nvPicPr>
        <p:blipFill>
          <a:blip r:embed="rId3" cstate="print">
            <a:extLst/>
          </a:blip>
          <a:stretch>
            <a:fillRect/>
          </a:stretch>
        </p:blipFill>
        <p:spPr>
          <a:xfrm>
            <a:off x="-20198" y="6757213"/>
            <a:ext cx="9144002" cy="201573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mc:AlternateContent xmlns:mc="http://schemas.openxmlformats.org/markup-compatibility/2006">
    <mc:Choice xmlns:p15="http://schemas.microsoft.com/office/powerpoint/2012/main" xmlns="" Requires="p15">
      <p:transition xmlns:p14="http://schemas.microsoft.com/office/powerpoint/2010/main" spd="slow" advClick="1" p14:dur="1200">
        <p15:prstTrans prst="pageCurlDouble"/>
      </p:transition>
    </mc:Choice>
    <mc:Choice xmlns:p14="http://schemas.microsoft.com/office/powerpoint/2010/main" xmlns="" Requires="p14">
      <p:transition spd="slow" advClick="1" p14:dur="1200">
        <p14:prism dir="l"/>
      </p:transition>
    </mc:Choice>
    <mc:Fallback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Image 1"/>
          <p:cNvGrpSpPr/>
          <p:nvPr/>
        </p:nvGrpSpPr>
        <p:grpSpPr>
          <a:xfrm>
            <a:off x="-3" y="0"/>
            <a:ext cx="9144002" cy="836713"/>
            <a:chOff x="-1" y="0"/>
            <a:chExt cx="9144000" cy="836712"/>
          </a:xfrm>
        </p:grpSpPr>
        <p:sp>
          <p:nvSpPr>
            <p:cNvPr id="134" name="Rectangle"/>
            <p:cNvSpPr/>
            <p:nvPr/>
          </p:nvSpPr>
          <p:spPr>
            <a:xfrm>
              <a:off x="-2" y="0"/>
              <a:ext cx="9144002" cy="836713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endParaRPr/>
            </a:p>
          </p:txBody>
        </p:sp>
        <p:pic>
          <p:nvPicPr>
            <p:cNvPr id="135" name="image2.jpeg" descr="image2.jpeg"/>
            <p:cNvPicPr>
              <a:picLocks noChangeAspect="1"/>
            </p:cNvPicPr>
            <p:nvPr/>
          </p:nvPicPr>
          <p:blipFill>
            <a:blip r:embed="rId2" cstate="print">
              <a:extLst/>
            </a:blip>
            <a:stretch>
              <a:fillRect/>
            </a:stretch>
          </p:blipFill>
          <p:spPr>
            <a:xfrm>
              <a:off x="-2" y="0"/>
              <a:ext cx="9144002" cy="836713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137" name="Title 1"/>
          <p:cNvSpPr/>
          <p:nvPr/>
        </p:nvSpPr>
        <p:spPr>
          <a:xfrm>
            <a:off x="0" y="188640"/>
            <a:ext cx="8964488" cy="46183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algn="ctr">
              <a:defRPr sz="2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Ключови поуки (2)</a:t>
            </a:r>
          </a:p>
        </p:txBody>
      </p:sp>
      <p:sp>
        <p:nvSpPr>
          <p:cNvPr id="138" name="Rectangle 12"/>
          <p:cNvSpPr/>
          <p:nvPr/>
        </p:nvSpPr>
        <p:spPr>
          <a:xfrm>
            <a:off x="827583" y="2132856"/>
            <a:ext cx="7704858" cy="271203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/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Мониторнговите комитети на ПГМ трябва провеждат редовни заседания и да включват представители на социалните партньори и младежите. 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Нужен е баланс при фокуса върху количествени и качествени цели на ПГМ. 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Мониторингът на изпълнението трябва да обхване всички стълбове на политиките по ГМ</a:t>
            </a:r>
            <a:r>
              <a:rPr i="1">
                <a:solidFill>
                  <a:srgbClr val="000000"/>
                </a:solidFill>
              </a:rPr>
              <a:t>.</a:t>
            </a:r>
            <a:r>
              <a:rPr>
                <a:solidFill>
                  <a:srgbClr val="000000"/>
                </a:solidFill>
              </a:rPr>
              <a:t> </a:t>
            </a:r>
          </a:p>
        </p:txBody>
      </p:sp>
      <p:pic>
        <p:nvPicPr>
          <p:cNvPr id="139" name="Image 1" descr="Image 1"/>
          <p:cNvPicPr>
            <a:picLocks noChangeAspect="1"/>
          </p:cNvPicPr>
          <p:nvPr/>
        </p:nvPicPr>
        <p:blipFill>
          <a:blip r:embed="rId3" cstate="print">
            <a:extLst/>
          </a:blip>
          <a:stretch>
            <a:fillRect/>
          </a:stretch>
        </p:blipFill>
        <p:spPr>
          <a:xfrm>
            <a:off x="-20198" y="6757213"/>
            <a:ext cx="9144002" cy="201573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mc:AlternateContent xmlns:mc="http://schemas.openxmlformats.org/markup-compatibility/2006">
    <mc:Choice xmlns:p15="http://schemas.microsoft.com/office/powerpoint/2012/main" xmlns="" Requires="p15">
      <p:transition xmlns:p14="http://schemas.microsoft.com/office/powerpoint/2010/main" spd="slow" advClick="1" p14:dur="1200">
        <p15:prstTrans prst="pageCurlDouble"/>
      </p:transition>
    </mc:Choice>
    <mc:Choice xmlns:p14="http://schemas.microsoft.com/office/powerpoint/2010/main" xmlns="" Requires="p14">
      <p:transition spd="slow" advClick="1" p14:dur="1200">
        <p14:prism dir="l"/>
      </p:transition>
    </mc:Choice>
    <mc:Fallback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3" name="Image 1"/>
          <p:cNvGrpSpPr/>
          <p:nvPr/>
        </p:nvGrpSpPr>
        <p:grpSpPr>
          <a:xfrm>
            <a:off x="-3" y="0"/>
            <a:ext cx="9144002" cy="836713"/>
            <a:chOff x="-1" y="0"/>
            <a:chExt cx="9144000" cy="836712"/>
          </a:xfrm>
        </p:grpSpPr>
        <p:sp>
          <p:nvSpPr>
            <p:cNvPr id="141" name="Rectangle"/>
            <p:cNvSpPr/>
            <p:nvPr/>
          </p:nvSpPr>
          <p:spPr>
            <a:xfrm>
              <a:off x="-2" y="0"/>
              <a:ext cx="9144002" cy="836713"/>
            </a:xfrm>
            <a:prstGeom prst="rect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endParaRPr/>
            </a:p>
          </p:txBody>
        </p:sp>
        <p:pic>
          <p:nvPicPr>
            <p:cNvPr id="142" name="image2.jpeg" descr="image2.jpeg"/>
            <p:cNvPicPr>
              <a:picLocks noChangeAspect="1"/>
            </p:cNvPicPr>
            <p:nvPr/>
          </p:nvPicPr>
          <p:blipFill>
            <a:blip r:embed="rId2" cstate="print">
              <a:extLst/>
            </a:blip>
            <a:stretch>
              <a:fillRect/>
            </a:stretch>
          </p:blipFill>
          <p:spPr>
            <a:xfrm>
              <a:off x="-2" y="0"/>
              <a:ext cx="9144002" cy="836713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</p:grpSp>
      <p:sp>
        <p:nvSpPr>
          <p:cNvPr id="144" name="Title 1"/>
          <p:cNvSpPr/>
          <p:nvPr/>
        </p:nvSpPr>
        <p:spPr>
          <a:xfrm>
            <a:off x="0" y="188640"/>
            <a:ext cx="8964488" cy="46183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/>
          <a:p>
            <a:pPr algn="ctr">
              <a:defRPr sz="2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Основни продукти (компонент ГМ) </a:t>
            </a:r>
          </a:p>
        </p:txBody>
      </p:sp>
      <p:sp>
        <p:nvSpPr>
          <p:cNvPr id="145" name="Rectangle 12"/>
          <p:cNvSpPr/>
          <p:nvPr/>
        </p:nvSpPr>
        <p:spPr>
          <a:xfrm>
            <a:off x="827583" y="1628799"/>
            <a:ext cx="7704858" cy="475673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/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Редица продукти и инструменти за мониторинг на изпълнението на ПГМ в хода на изпълнение (обучителни пакети, наръчници, образци);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Методология за измерване на социалните и икономически разходи и ползи от ГМ;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Подходи за справяне с обезкуражаването и неактивността чрез стратегии за контакт с младежите;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Рамка за дефиниране на качествени предложения за работа в рамките на ПГМ; 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Редица общи и технически доклади и коментари по референтните индикатори на политиките по основните стълбове на ГМ.</a:t>
            </a:r>
          </a:p>
        </p:txBody>
      </p:sp>
      <p:pic>
        <p:nvPicPr>
          <p:cNvPr id="146" name="Image 1" descr="Image 1"/>
          <p:cNvPicPr>
            <a:picLocks noChangeAspect="1"/>
          </p:cNvPicPr>
          <p:nvPr/>
        </p:nvPicPr>
        <p:blipFill>
          <a:blip r:embed="rId3" cstate="print">
            <a:extLst/>
          </a:blip>
          <a:stretch>
            <a:fillRect/>
          </a:stretch>
        </p:blipFill>
        <p:spPr>
          <a:xfrm>
            <a:off x="-20198" y="6757213"/>
            <a:ext cx="9144002" cy="201573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mc:AlternateContent xmlns:mc="http://schemas.openxmlformats.org/markup-compatibility/2006">
    <mc:Choice xmlns:p15="http://schemas.microsoft.com/office/powerpoint/2012/main" xmlns="" Requires="p15">
      <p:transition xmlns:p14="http://schemas.microsoft.com/office/powerpoint/2010/main" spd="slow" advClick="1" p14:dur="1200">
        <p15:prstTrans prst="pageCurlDouble"/>
      </p:transition>
    </mc:Choice>
    <mc:Choice xmlns:p14="http://schemas.microsoft.com/office/powerpoint/2010/main" xmlns="" Requires="p14">
      <p:transition spd="slow" advClick="1" p14:dur="1200">
        <p14:prism dir="l"/>
      </p:transition>
    </mc:Choice>
    <mc:Fallback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8" name="Image 1" descr="Image 1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-2" y="0"/>
            <a:ext cx="9144002" cy="836713"/>
          </a:xfrm>
          <a:prstGeom prst="rect">
            <a:avLst/>
          </a:prstGeom>
          <a:ln w="12700">
            <a:miter lim="400000"/>
          </a:ln>
        </p:spPr>
      </p:pic>
      <p:sp>
        <p:nvSpPr>
          <p:cNvPr id="149" name="Title 1"/>
          <p:cNvSpPr/>
          <p:nvPr/>
        </p:nvSpPr>
        <p:spPr>
          <a:xfrm>
            <a:off x="323527" y="196678"/>
            <a:ext cx="8208914" cy="46183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algn="ctr">
              <a:defRPr sz="2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Споделяне на опит и инструменти  </a:t>
            </a:r>
          </a:p>
        </p:txBody>
      </p:sp>
      <p:pic>
        <p:nvPicPr>
          <p:cNvPr id="150" name="Image 1" descr="Image 1"/>
          <p:cNvPicPr>
            <a:picLocks noChangeAspect="1"/>
          </p:cNvPicPr>
          <p:nvPr/>
        </p:nvPicPr>
        <p:blipFill>
          <a:blip r:embed="rId3" cstate="print">
            <a:extLst/>
          </a:blip>
          <a:stretch>
            <a:fillRect/>
          </a:stretch>
        </p:blipFill>
        <p:spPr>
          <a:xfrm>
            <a:off x="0" y="6695710"/>
            <a:ext cx="9144001" cy="201573"/>
          </a:xfrm>
          <a:prstGeom prst="rect">
            <a:avLst/>
          </a:prstGeom>
          <a:ln w="12700">
            <a:miter lim="400000"/>
          </a:ln>
        </p:spPr>
      </p:pic>
      <p:sp>
        <p:nvSpPr>
          <p:cNvPr id="151" name="Rectangle 7"/>
          <p:cNvSpPr/>
          <p:nvPr/>
        </p:nvSpPr>
        <p:spPr>
          <a:xfrm>
            <a:off x="755575" y="2132856"/>
            <a:ext cx="7704858" cy="271203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/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Уеб-базирано хранилище за всички продукти, изработени в рамките на дейността</a:t>
            </a:r>
          </a:p>
          <a:p>
            <a:pPr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Интерактивни/електронни версии на обучителните пакети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Групов списък с адреси за споделяне на продуктите и докладите при тяхното изготвяне</a:t>
            </a:r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endParaRPr/>
          </a:p>
          <a:p>
            <a:pPr marL="342900" indent="-342900">
              <a:buSzPct val="100000"/>
              <a:buFont typeface="Arial"/>
              <a:buChar char="•"/>
              <a:defRPr sz="2000">
                <a:solidFill>
                  <a:srgbClr val="7030A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Други канали … предложения?  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5="http://schemas.microsoft.com/office/powerpoint/2012/main" xmlns="" Requires="p15">
      <p:transition xmlns:p14="http://schemas.microsoft.com/office/powerpoint/2010/main" spd="slow" advClick="1" p14:dur="1200">
        <p15:prstTrans prst="pageCurlDouble"/>
      </p:transition>
    </mc:Choice>
    <mc:Choice xmlns:p14="http://schemas.microsoft.com/office/powerpoint/2010/main" xmlns="" Requires="p14">
      <p:transition spd="slow" advClick="1" p14:dur="1200">
        <p14:prism dir="l"/>
      </p:transition>
    </mc:Choice>
    <mc:Fallback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" name="Image 1" descr="Image 1"/>
          <p:cNvPicPr>
            <a:picLocks noChangeAspect="1"/>
          </p:cNvPicPr>
          <p:nvPr/>
        </p:nvPicPr>
        <p:blipFill>
          <a:blip r:embed="rId2" cstate="print">
            <a:extLst/>
          </a:blip>
          <a:stretch>
            <a:fillRect/>
          </a:stretch>
        </p:blipFill>
        <p:spPr>
          <a:xfrm>
            <a:off x="-2" y="0"/>
            <a:ext cx="9144002" cy="836713"/>
          </a:xfrm>
          <a:prstGeom prst="rect">
            <a:avLst/>
          </a:prstGeom>
          <a:ln w="12700">
            <a:miter lim="400000"/>
          </a:ln>
        </p:spPr>
      </p:pic>
      <p:sp>
        <p:nvSpPr>
          <p:cNvPr id="154" name="Title 1"/>
          <p:cNvSpPr/>
          <p:nvPr/>
        </p:nvSpPr>
        <p:spPr>
          <a:xfrm>
            <a:off x="2123727" y="188640"/>
            <a:ext cx="4473187" cy="46183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algn="ctr">
              <a:defRPr sz="24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За контакт </a:t>
            </a:r>
          </a:p>
        </p:txBody>
      </p:sp>
      <p:pic>
        <p:nvPicPr>
          <p:cNvPr id="155" name="Image 1" descr="Image 1"/>
          <p:cNvPicPr>
            <a:picLocks noChangeAspect="1"/>
          </p:cNvPicPr>
          <p:nvPr/>
        </p:nvPicPr>
        <p:blipFill>
          <a:blip r:embed="rId3" cstate="print">
            <a:extLst/>
          </a:blip>
          <a:stretch>
            <a:fillRect/>
          </a:stretch>
        </p:blipFill>
        <p:spPr>
          <a:xfrm>
            <a:off x="0" y="6695710"/>
            <a:ext cx="9144001" cy="201573"/>
          </a:xfrm>
          <a:prstGeom prst="rect">
            <a:avLst/>
          </a:prstGeom>
          <a:ln w="12700">
            <a:miter lim="400000"/>
          </a:ln>
        </p:spPr>
      </p:pic>
      <p:sp>
        <p:nvSpPr>
          <p:cNvPr id="156" name="Rectangle 3"/>
          <p:cNvSpPr/>
          <p:nvPr/>
        </p:nvSpPr>
        <p:spPr>
          <a:xfrm>
            <a:off x="457200" y="1600203"/>
            <a:ext cx="8229600" cy="4525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07" tIns="45707" rIns="45707" bIns="45707">
            <a:normAutofit/>
          </a:bodyPr>
          <a:lstStyle/>
          <a:p>
            <a:pPr algn="ctr">
              <a:lnSpc>
                <a:spcPct val="90000"/>
              </a:lnSpc>
              <a:spcBef>
                <a:spcPts val="700"/>
              </a:spcBef>
              <a:defRPr sz="2400" b="1">
                <a:solidFill>
                  <a:srgbClr val="888888"/>
                </a:solidFill>
              </a:defRPr>
            </a:pPr>
            <a:endParaRPr/>
          </a:p>
          <a:p>
            <a:pPr algn="ctr">
              <a:lnSpc>
                <a:spcPct val="90000"/>
              </a:lnSpc>
              <a:spcBef>
                <a:spcPts val="700"/>
              </a:spcBef>
              <a:defRPr sz="2000">
                <a:solidFill>
                  <a:srgbClr val="888888"/>
                </a:solidFill>
              </a:defRPr>
            </a:pPr>
            <a:endParaRPr/>
          </a:p>
          <a:p>
            <a:pPr algn="ctr">
              <a:lnSpc>
                <a:spcPct val="90000"/>
              </a:lnSpc>
              <a:spcBef>
                <a:spcPts val="400"/>
              </a:spcBef>
              <a:defRPr sz="2000">
                <a:solidFill>
                  <a:srgbClr val="888888"/>
                </a:solidFill>
              </a:defRPr>
            </a:pPr>
            <a:r>
              <a:t>ЗВЕНО “ПРОГРАМА ЗА МЛАДЕЖКА ЗАЕТОСТ” </a:t>
            </a:r>
            <a:endParaRPr sz="3200"/>
          </a:p>
          <a:p>
            <a:pPr algn="ctr">
              <a:lnSpc>
                <a:spcPct val="90000"/>
              </a:lnSpc>
              <a:spcBef>
                <a:spcPts val="700"/>
              </a:spcBef>
              <a:defRPr sz="2000">
                <a:solidFill>
                  <a:srgbClr val="888888"/>
                </a:solidFill>
              </a:defRPr>
            </a:pPr>
            <a:endParaRPr/>
          </a:p>
          <a:p>
            <a:pPr algn="ctr">
              <a:lnSpc>
                <a:spcPct val="90000"/>
              </a:lnSpc>
              <a:spcBef>
                <a:spcPts val="400"/>
              </a:spcBef>
              <a:defRPr>
                <a:solidFill>
                  <a:srgbClr val="888888"/>
                </a:solidFill>
              </a:defRPr>
            </a:pPr>
            <a:r>
              <a:t> МЕЖДУНАРОДНО БЮРО ПО ТРУДА, ЖЕНЕВА </a:t>
            </a:r>
          </a:p>
          <a:p>
            <a:pPr algn="ctr">
              <a:lnSpc>
                <a:spcPct val="90000"/>
              </a:lnSpc>
              <a:spcBef>
                <a:spcPts val="700"/>
              </a:spcBef>
              <a:defRPr>
                <a:solidFill>
                  <a:srgbClr val="888888"/>
                </a:solidFill>
              </a:defRPr>
            </a:pPr>
            <a:endParaRPr/>
          </a:p>
          <a:p>
            <a:pPr algn="ctr">
              <a:lnSpc>
                <a:spcPct val="90000"/>
              </a:lnSpc>
              <a:spcBef>
                <a:spcPts val="400"/>
              </a:spcBef>
              <a:defRPr sz="2000">
                <a:solidFill>
                  <a:srgbClr val="888888"/>
                </a:solidFill>
              </a:defRPr>
            </a:pPr>
            <a:r>
              <a:t>Email: </a:t>
            </a:r>
            <a:r>
              <a:rPr u="sng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  <a:hlinkClick r:id="rId4"/>
              </a:rPr>
              <a:t>nebuloni@ilo.org</a:t>
            </a:r>
          </a:p>
          <a:p>
            <a:pPr algn="ctr">
              <a:lnSpc>
                <a:spcPct val="90000"/>
              </a:lnSpc>
              <a:spcBef>
                <a:spcPts val="700"/>
              </a:spcBef>
              <a:defRPr sz="2000">
                <a:solidFill>
                  <a:srgbClr val="888888"/>
                </a:solidFill>
              </a:defRPr>
            </a:pPr>
            <a:endParaRPr/>
          </a:p>
          <a:p>
            <a:pPr algn="ctr">
              <a:lnSpc>
                <a:spcPct val="90000"/>
              </a:lnSpc>
              <a:spcBef>
                <a:spcPts val="400"/>
              </a:spcBef>
              <a:defRPr sz="2000">
                <a:solidFill>
                  <a:srgbClr val="888888"/>
                </a:solidFill>
              </a:defRPr>
            </a:pPr>
            <a:r>
              <a:t>Web: </a:t>
            </a:r>
            <a:r>
              <a:rPr u="sng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  <a:hlinkClick r:id="rId5"/>
              </a:rPr>
              <a:t>www.ilo.org/youth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5="http://schemas.microsoft.com/office/powerpoint/2012/main" xmlns="" Requires="p15">
      <p:transition xmlns:p14="http://schemas.microsoft.com/office/powerpoint/2010/main" spd="slow" advClick="1" p14:dur="1200">
        <p15:prstTrans prst="pageCurlDouble"/>
      </p:transition>
    </mc:Choice>
    <mc:Choice xmlns:p14="http://schemas.microsoft.com/office/powerpoint/2010/main" xmlns="" Requires="p14">
      <p:transition spd="slow" advClick="1" p14:dur="1200">
        <p14:prism dir="l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372</Words>
  <Application>Microsoft Office PowerPoint</Application>
  <PresentationFormat>On-screen Show (4:3)</PresentationFormat>
  <Paragraphs>68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Моментен статус на съвместната дейност на ЕК и МОТ  по политиката за младежка заетост: Компонент “Гаранция за младежта”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Моментен статус на съвместната дейност на ЕК и МОТ  по политиката за младежка заетост: Компонент “Гаранция за младежта”</dc:title>
  <dc:creator>Mikhaela Miteva</dc:creator>
  <cp:lastModifiedBy>Mikhaela Miteva</cp:lastModifiedBy>
  <cp:revision>1</cp:revision>
  <dcterms:modified xsi:type="dcterms:W3CDTF">2017-05-29T06:35:55Z</dcterms:modified>
</cp:coreProperties>
</file>