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Zástupný symbol pro text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Zástupný symbol pro text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Zástupný symbol pro obrázek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14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	</a:t>
            </a:r>
          </a:p>
          <a:p>
            <a:pPr marL="0" indent="0" algn="ctr">
              <a:spcBef>
                <a:spcPts val="400"/>
              </a:spcBef>
              <a:buSzTx/>
              <a:buNone/>
              <a:defRPr sz="2000"/>
            </a:pPr>
            <a:r>
              <a:t>КОНФЕРЕНЦИЯ</a:t>
            </a:r>
          </a:p>
          <a:p>
            <a:pPr marL="0" indent="0" algn="ctr">
              <a:buSzTx/>
              <a:buNone/>
            </a:pPr>
            <a:r>
              <a:t>Гаранция за младежта – междинен статус</a:t>
            </a:r>
          </a:p>
          <a:p>
            <a:pPr marL="0" indent="0" algn="ctr">
              <a:spcBef>
                <a:spcPts val="400"/>
              </a:spcBef>
              <a:buSzTx/>
              <a:buNone/>
              <a:defRPr sz="2000"/>
            </a:pPr>
            <a:r>
              <a:t>София, 30 май 2017 г.</a:t>
            </a:r>
          </a:p>
          <a:p>
            <a:pPr marL="0" indent="0" algn="ctr">
              <a:buSzTx/>
              <a:buNone/>
              <a:defRPr sz="2000"/>
            </a:pPr>
            <a:endParaRPr/>
          </a:p>
          <a:p>
            <a:pPr marL="0" indent="0" algn="ctr">
              <a:spcBef>
                <a:spcPts val="600"/>
              </a:spcBef>
              <a:buSzTx/>
              <a:buNone/>
              <a:defRPr sz="2800"/>
            </a:pPr>
            <a:r>
              <a:t>Младежката заетост и безработица в контекста на Гаранцията за младежта в Чехия</a:t>
            </a:r>
          </a:p>
          <a:p>
            <a:pPr marL="0" indent="0" algn="ctr">
              <a:buSzTx/>
              <a:buNone/>
              <a:defRPr sz="1600"/>
            </a:pPr>
            <a:endParaRPr/>
          </a:p>
          <a:p>
            <a:pPr marL="0" indent="0" algn="ctr">
              <a:spcBef>
                <a:spcPts val="300"/>
              </a:spcBef>
              <a:buSzTx/>
              <a:buNone/>
              <a:defRPr sz="1600"/>
            </a:pPr>
            <a:r>
              <a:t>Лукаш Крупичка</a:t>
            </a:r>
          </a:p>
          <a:p>
            <a:pPr marL="0" indent="0" algn="ctr">
              <a:spcBef>
                <a:spcPts val="300"/>
              </a:spcBef>
              <a:buSzTx/>
              <a:buNone/>
              <a:defRPr sz="1400"/>
            </a:pPr>
            <a:r>
              <a:t>Министерство на труда и социалните въпроси на Чехия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50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 algn="ctr" defTabSz="768095">
              <a:lnSpc>
                <a:spcPct val="80000"/>
              </a:lnSpc>
              <a:spcBef>
                <a:spcPts val="500"/>
              </a:spcBef>
              <a:buSzTx/>
              <a:buNone/>
              <a:defRPr sz="2267"/>
            </a:pPr>
            <a:r>
              <a:t>Ключови предизвикателства и въпроси</a:t>
            </a:r>
          </a:p>
          <a:p>
            <a:pPr marL="0" indent="0" algn="ctr" defTabSz="768095">
              <a:lnSpc>
                <a:spcPct val="80000"/>
              </a:lnSpc>
              <a:spcBef>
                <a:spcPts val="500"/>
              </a:spcBef>
              <a:buSzTx/>
              <a:buNone/>
              <a:defRPr sz="2267"/>
            </a:pPr>
            <a:endParaRPr/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повечето младежи в неравностойно положение са с множество проблеми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тясно сътрудничество със заинтересованите страни   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Схемата ГМ– пример за качествени предложения за работа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информационни системи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младежи, които не са в заетост, образование и обучение в Чехия - кои, колко, подгрупи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ниски доходи, социална политика, добре платена работа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мотивация за заемане на свободни работни места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дългове, работа на черно  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трудова мобилност, разходи за жилище </a:t>
            </a:r>
          </a:p>
          <a:p>
            <a:pPr marL="288035" indent="-288035" defTabSz="768095">
              <a:lnSpc>
                <a:spcPct val="80000"/>
              </a:lnSpc>
              <a:spcBef>
                <a:spcPts val="500"/>
              </a:spcBef>
              <a:buFontTx/>
              <a:buChar char="▪"/>
              <a:defRPr sz="2267"/>
            </a:pPr>
            <a:r>
              <a:t>сътрудничество с училища и бизнес</a:t>
            </a:r>
          </a:p>
          <a:p>
            <a:pPr marL="0" indent="0" defTabSz="768095">
              <a:lnSpc>
                <a:spcPct val="80000"/>
              </a:lnSpc>
              <a:spcBef>
                <a:spcPts val="500"/>
              </a:spcBef>
              <a:buSzTx/>
              <a:buNone/>
              <a:defRPr sz="2267"/>
            </a:pPr>
            <a:r>
              <a:t>      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/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54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endParaRPr/>
          </a:p>
          <a:p>
            <a:pPr marL="0" indent="0">
              <a:buSzTx/>
              <a:buNone/>
            </a:pPr>
            <a:endParaRPr/>
          </a:p>
          <a:p>
            <a:pPr marL="0" indent="0" algn="ctr">
              <a:buSzTx/>
              <a:buNone/>
            </a:pPr>
            <a:r>
              <a:t>Надявам се на бъдещо сътрудничество и обмен на идеи. </a:t>
            </a:r>
          </a:p>
          <a:p>
            <a:pPr marL="0" indent="0" algn="ctr">
              <a:buSzTx/>
              <a:buNone/>
            </a:pPr>
            <a:endParaRPr/>
          </a:p>
          <a:p>
            <a:pPr marL="0" indent="0" algn="ctr">
              <a:spcBef>
                <a:spcPts val="500"/>
              </a:spcBef>
              <a:buSzTx/>
              <a:buNone/>
              <a:defRPr sz="2400"/>
            </a:pPr>
            <a:r>
              <a:t>Лукаш Крупичка </a:t>
            </a:r>
          </a:p>
          <a:p>
            <a:pPr marL="0" indent="0" algn="ctr">
              <a:spcBef>
                <a:spcPts val="500"/>
              </a:spcBef>
              <a:buSzTx/>
              <a:buNone/>
              <a:defRPr sz="2400"/>
            </a:pPr>
            <a:r>
              <a:t>Министерство на труда и социалните въпроси на Република Чехия</a:t>
            </a:r>
          </a:p>
          <a:p>
            <a:pPr marL="0" indent="0" algn="ctr">
              <a:spcBef>
                <a:spcPts val="500"/>
              </a:spcBef>
              <a:buSzTx/>
              <a:buNone/>
              <a:defRPr sz="2400"/>
            </a:pPr>
            <a:r>
              <a:t>Lukas.Krupicka@mpsv.cz 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18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 defTabSz="832104">
              <a:spcBef>
                <a:spcPts val="600"/>
              </a:spcBef>
              <a:buSzTx/>
              <a:buNone/>
              <a:defRPr sz="2912"/>
            </a:pPr>
            <a:r>
              <a:rPr dirty="0"/>
              <a:t>	</a:t>
            </a:r>
            <a:r>
              <a:rPr dirty="0" err="1"/>
              <a:t>Контекст</a:t>
            </a:r>
            <a:r>
              <a:rPr dirty="0"/>
              <a:t> </a:t>
            </a:r>
            <a:r>
              <a:rPr dirty="0" err="1"/>
              <a:t>Чехия</a:t>
            </a:r>
            <a:r>
              <a:rPr dirty="0"/>
              <a:t> - </a:t>
            </a:r>
            <a:r>
              <a:rPr dirty="0" err="1"/>
              <a:t>население</a:t>
            </a:r>
            <a:r>
              <a:rPr dirty="0"/>
              <a:t>, </a:t>
            </a:r>
            <a:r>
              <a:rPr dirty="0" err="1"/>
              <a:t>условия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ТМ  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 err="1"/>
              <a:t>население</a:t>
            </a:r>
            <a:r>
              <a:rPr dirty="0"/>
              <a:t>:              10.553.843 </a:t>
            </a:r>
            <a:r>
              <a:rPr sz="1820" dirty="0"/>
              <a:t>(2016)</a:t>
            </a:r>
            <a:r>
              <a:rPr dirty="0"/>
              <a:t>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 err="1"/>
              <a:t>заети</a:t>
            </a:r>
            <a:r>
              <a:rPr dirty="0"/>
              <a:t>:	                     5.138.600 </a:t>
            </a:r>
            <a:r>
              <a:rPr sz="1820" dirty="0"/>
              <a:t>(2016) 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 err="1"/>
              <a:t>търсещи</a:t>
            </a:r>
            <a:r>
              <a:rPr dirty="0"/>
              <a:t> </a:t>
            </a:r>
            <a:r>
              <a:rPr dirty="0" err="1"/>
              <a:t>работа</a:t>
            </a:r>
            <a:r>
              <a:rPr dirty="0"/>
              <a:t>:	   327.199 </a:t>
            </a:r>
            <a:r>
              <a:rPr sz="1820" dirty="0"/>
              <a:t>(04/2017)  </a:t>
            </a:r>
            <a:r>
              <a:rPr dirty="0"/>
              <a:t>	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 err="1"/>
              <a:t>деца</a:t>
            </a:r>
            <a:r>
              <a:rPr dirty="0"/>
              <a:t> </a:t>
            </a:r>
            <a:r>
              <a:rPr dirty="0" err="1"/>
              <a:t>под</a:t>
            </a:r>
            <a:r>
              <a:rPr dirty="0"/>
              <a:t> 15:  	         1.625.143 </a:t>
            </a:r>
            <a:r>
              <a:rPr sz="1820" dirty="0"/>
              <a:t>(2016) 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/>
              <a:t>15+ в </a:t>
            </a:r>
            <a:r>
              <a:rPr dirty="0" err="1"/>
              <a:t>училище</a:t>
            </a:r>
            <a:r>
              <a:rPr dirty="0"/>
              <a:t>:          700.500 </a:t>
            </a:r>
            <a:r>
              <a:rPr sz="1820" dirty="0"/>
              <a:t>(2016) </a:t>
            </a:r>
            <a:r>
              <a:rPr dirty="0"/>
              <a:t> 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 err="1"/>
              <a:t>пенсионери</a:t>
            </a:r>
            <a:r>
              <a:rPr dirty="0"/>
              <a:t>:	          2.485.200 </a:t>
            </a:r>
            <a:r>
              <a:rPr sz="1820" dirty="0"/>
              <a:t>(2016)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/>
              <a:t>в </a:t>
            </a:r>
            <a:r>
              <a:rPr dirty="0" err="1"/>
              <a:t>отпуск</a:t>
            </a:r>
            <a:r>
              <a:rPr dirty="0"/>
              <a:t> </a:t>
            </a:r>
            <a:r>
              <a:rPr dirty="0" err="1"/>
              <a:t>за</a:t>
            </a:r>
            <a:r>
              <a:rPr dirty="0"/>
              <a:t> </a:t>
            </a:r>
            <a:r>
              <a:rPr dirty="0" err="1"/>
              <a:t>отглеждане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дете</a:t>
            </a:r>
            <a:r>
              <a:rPr dirty="0"/>
              <a:t>*:         </a:t>
            </a:r>
            <a:endParaRPr lang="en-US" dirty="0" smtClean="0"/>
          </a:p>
          <a:p>
            <a:pPr marL="312039" indent="-312039" defTabSz="832104">
              <a:spcBef>
                <a:spcPts val="600"/>
              </a:spcBef>
              <a:buNone/>
              <a:defRPr sz="2912"/>
            </a:pPr>
            <a:r>
              <a:rPr lang="en-US" smtClean="0"/>
              <a:t> </a:t>
            </a:r>
            <a:r>
              <a:rPr lang="en-US" smtClean="0"/>
              <a:t>                                        </a:t>
            </a:r>
            <a:r>
              <a:rPr smtClean="0"/>
              <a:t>321.800 </a:t>
            </a:r>
            <a:r>
              <a:rPr sz="1820" dirty="0"/>
              <a:t>(12/2017)</a:t>
            </a:r>
            <a:r>
              <a:rPr dirty="0"/>
              <a:t>  </a:t>
            </a:r>
            <a:endParaRPr sz="1820" dirty="0"/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rPr dirty="0" err="1"/>
              <a:t>свободни</a:t>
            </a:r>
            <a:r>
              <a:rPr dirty="0"/>
              <a:t> </a:t>
            </a:r>
            <a:r>
              <a:rPr dirty="0" err="1"/>
              <a:t>работни</a:t>
            </a:r>
            <a:r>
              <a:rPr dirty="0"/>
              <a:t> </a:t>
            </a:r>
            <a:r>
              <a:rPr dirty="0" err="1"/>
              <a:t>места</a:t>
            </a:r>
            <a:r>
              <a:rPr dirty="0"/>
              <a:t>:  159.072 </a:t>
            </a:r>
            <a:r>
              <a:rPr sz="1820" dirty="0"/>
              <a:t>(04/2017)  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22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SzTx/>
              <a:buNone/>
            </a:pPr>
            <a:r>
              <a:t>		Младежи 15-24 в Чехия</a:t>
            </a:r>
          </a:p>
          <a:p>
            <a:pPr>
              <a:buFontTx/>
              <a:buChar char="▪"/>
            </a:pPr>
            <a:r>
              <a:t>Y 15-24:			      </a:t>
            </a:r>
            <a:r>
              <a:rPr sz="2000"/>
              <a:t>под </a:t>
            </a:r>
            <a:r>
              <a:t>1.000.000 </a:t>
            </a:r>
          </a:p>
          <a:p>
            <a:pPr>
              <a:buFontTx/>
              <a:buChar char="▪"/>
            </a:pPr>
            <a:r>
              <a:t>Y 15-24 в образование:  </a:t>
            </a:r>
            <a:r>
              <a:rPr sz="2000"/>
              <a:t>под       </a:t>
            </a:r>
            <a:r>
              <a:t>630.000 </a:t>
            </a:r>
          </a:p>
          <a:p>
            <a:pPr>
              <a:buFontTx/>
              <a:buChar char="▪"/>
            </a:pPr>
            <a:r>
              <a:t>Y 15-24 заети </a:t>
            </a:r>
            <a:r>
              <a:rPr sz="2000"/>
              <a:t>(2016):</a:t>
            </a:r>
            <a:r>
              <a:t>                  294.900</a:t>
            </a:r>
          </a:p>
          <a:p>
            <a:pPr>
              <a:buFontTx/>
              <a:buChar char="▪"/>
            </a:pPr>
            <a:r>
              <a:t>Y 15-24 търсещи </a:t>
            </a:r>
            <a:r>
              <a:rPr sz="2000"/>
              <a:t>(04/2016):   </a:t>
            </a:r>
            <a:r>
              <a:t>	      37.949    </a:t>
            </a:r>
          </a:p>
          <a:p>
            <a:pPr>
              <a:buFontTx/>
              <a:buChar char="▪"/>
            </a:pPr>
            <a:r>
              <a:t>Y 15-24 по майчинство:            30.700</a:t>
            </a:r>
          </a:p>
          <a:p>
            <a:pPr>
              <a:buFontTx/>
              <a:buChar char="▪"/>
            </a:pPr>
            <a:r>
              <a:t>Y 15-24 нерегистрирани, които не са в заетост, образование или обучение:         ???    </a:t>
            </a:r>
          </a:p>
          <a:p>
            <a:pPr marL="0" indent="0">
              <a:buSzTx/>
              <a:buNone/>
            </a:pPr>
            <a:r>
              <a:t>     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26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0000"/>
              </a:lnSpc>
              <a:spcBef>
                <a:spcPts val="600"/>
              </a:spcBef>
              <a:buSzTx/>
              <a:buNone/>
              <a:defRPr sz="2200"/>
            </a:pPr>
            <a:r>
              <a:t>	</a:t>
            </a:r>
            <a:r>
              <a:rPr sz="2600"/>
              <a:t>Безработица в Чехия в контекста на ЕС</a:t>
            </a:r>
            <a:endParaRPr sz="3800"/>
          </a:p>
          <a:p>
            <a:pPr marL="0" indent="0" algn="ctr">
              <a:lnSpc>
                <a:spcPct val="80000"/>
              </a:lnSpc>
              <a:spcBef>
                <a:spcPts val="300"/>
              </a:spcBef>
              <a:buSzTx/>
              <a:buNone/>
              <a:defRPr sz="1400"/>
            </a:pPr>
            <a:r>
              <a:t>Март 2017 г.</a:t>
            </a:r>
            <a:endParaRPr sz="2200"/>
          </a:p>
          <a:p>
            <a:pPr>
              <a:lnSpc>
                <a:spcPct val="80000"/>
              </a:lnSpc>
              <a:spcBef>
                <a:spcPts val="500"/>
              </a:spcBef>
              <a:buFontTx/>
              <a:buChar char="▪"/>
              <a:defRPr sz="2200"/>
            </a:pPr>
            <a:r>
              <a:t>Обща безработица  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endParaRPr/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Чехия: 3,2%, ЕС28: 8%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endParaRPr/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ES: 18,2%, IT: 11,7%, FR: 10,1%, DE: 3,9%   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PL: 5,3%, RO: 5,3%, BL: 6,6%  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endParaRPr/>
          </a:p>
          <a:p>
            <a:pPr>
              <a:lnSpc>
                <a:spcPct val="80000"/>
              </a:lnSpc>
              <a:spcBef>
                <a:spcPts val="500"/>
              </a:spcBef>
              <a:buFontTx/>
              <a:buChar char="▪"/>
              <a:defRPr sz="2200"/>
            </a:pPr>
            <a:r>
              <a:t>Младежка безработица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Tx/>
              <a:buChar char="▪"/>
              <a:defRPr sz="2200"/>
            </a:pPr>
            <a:endParaRPr/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Чехия 9,3%, ЕС28: 17,2%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endParaRPr/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ES: 40,5%, IT: 34,1%, FR: 23,7%, DE: 6,7% 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PL: 14,4%, RO: ca 20%, BL: 17,5%  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30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80000"/>
              </a:lnSpc>
              <a:spcBef>
                <a:spcPts val="600"/>
              </a:spcBef>
              <a:buSzTx/>
              <a:buNone/>
              <a:defRPr sz="2900"/>
            </a:pPr>
            <a:r>
              <a:t>Младежката безработица в Чехия</a:t>
            </a:r>
          </a:p>
          <a:p>
            <a:pPr marL="0" indent="0" algn="ctr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Тенденции 2014 – 2017</a:t>
            </a:r>
            <a:endParaRPr sz="2400"/>
          </a:p>
          <a:p>
            <a:pPr marL="0" indent="0" algn="ctr">
              <a:lnSpc>
                <a:spcPct val="80000"/>
              </a:lnSpc>
              <a:spcBef>
                <a:spcPts val="600"/>
              </a:spcBef>
              <a:buSzTx/>
              <a:buNone/>
              <a:defRPr sz="2400"/>
            </a:pPr>
            <a:endParaRPr/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Регистрирани търсещи работа на възраст 15-24 години: </a:t>
            </a:r>
            <a:endParaRPr sz="2900"/>
          </a:p>
          <a:p>
            <a:pPr marL="0" indent="0">
              <a:lnSpc>
                <a:spcPct val="80000"/>
              </a:lnSpc>
              <a:spcBef>
                <a:spcPts val="600"/>
              </a:spcBef>
              <a:buSzTx/>
              <a:buNone/>
              <a:defRPr sz="2400"/>
            </a:pPr>
            <a:endParaRPr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90 969 през 03/2014 г.	 	</a:t>
            </a:r>
            <a:endParaRPr sz="2900"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74 665 през 03/2015 г.</a:t>
            </a:r>
            <a:endParaRPr sz="2900"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56 720 през 03/2016 г.</a:t>
            </a:r>
            <a:endParaRPr sz="2900"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40 679 през 03/2017 г.</a:t>
            </a:r>
            <a:endParaRPr sz="2900"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  </a:t>
            </a:r>
            <a:endParaRPr sz="2000"/>
          </a:p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2200"/>
            </a:pPr>
            <a:r>
              <a:t>Процент на младежката безработица (15-24) (Евростат):  </a:t>
            </a:r>
            <a:endParaRPr sz="2900"/>
          </a:p>
          <a:p>
            <a:pPr marL="0" indent="0">
              <a:lnSpc>
                <a:spcPct val="80000"/>
              </a:lnSpc>
              <a:spcBef>
                <a:spcPts val="600"/>
              </a:spcBef>
              <a:buSzTx/>
              <a:buNone/>
              <a:defRPr sz="2000"/>
            </a:pPr>
            <a:endParaRPr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16,1% през 03/2014 г.	 	</a:t>
            </a:r>
            <a:endParaRPr sz="2900"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14,4% през 03/2015 г.</a:t>
            </a:r>
            <a:endParaRPr sz="2000"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  9,9% през 03/2016 г.</a:t>
            </a:r>
            <a:endParaRPr sz="2000"/>
          </a:p>
          <a:p>
            <a:pPr marL="0" indent="0">
              <a:lnSpc>
                <a:spcPct val="80000"/>
              </a:lnSpc>
              <a:spcBef>
                <a:spcPts val="400"/>
              </a:spcBef>
              <a:buSzTx/>
              <a:buNone/>
              <a:defRPr sz="1800"/>
            </a:pPr>
            <a:r>
              <a:t>  9,3% през 03/2017 г. 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34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 algn="ctr" defTabSz="832104">
              <a:spcBef>
                <a:spcPts val="600"/>
              </a:spcBef>
              <a:buSzTx/>
              <a:buNone/>
              <a:defRPr sz="2912"/>
            </a:pPr>
            <a:r>
              <a:t>Търсещи работа под 25 години</a:t>
            </a:r>
          </a:p>
          <a:p>
            <a:pPr marL="0" indent="0" algn="ctr" defTabSz="832104">
              <a:spcBef>
                <a:spcPts val="600"/>
              </a:spcBef>
              <a:buSzTx/>
              <a:buNone/>
              <a:defRPr sz="2912"/>
            </a:pPr>
            <a:r>
              <a:t>Продължителност на регистрацията за безработица</a:t>
            </a:r>
          </a:p>
          <a:p>
            <a:pPr marL="0" indent="0" algn="ctr" defTabSz="832104">
              <a:spcBef>
                <a:spcPts val="600"/>
              </a:spcBef>
              <a:buSzTx/>
              <a:buNone/>
              <a:defRPr sz="2912"/>
            </a:pPr>
            <a:endParaRPr/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t>близо 150 000 нови регистрации през 2016 г. 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t>близо 30% излизат от отчет за 1-2 месеца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t>близо 50% излизат от отчет за 2-3 месеца 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t>повече от 70% излизат за 5-6 месеца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t>повече от 85% излизат за 8-9 месеца</a:t>
            </a:r>
          </a:p>
          <a:p>
            <a:pPr marL="312039" indent="-312039" defTabSz="832104">
              <a:spcBef>
                <a:spcPts val="600"/>
              </a:spcBef>
              <a:buFontTx/>
              <a:buChar char="▪"/>
              <a:defRPr sz="2912"/>
            </a:pPr>
            <a:r>
              <a:t>близо 8% остават над 12 месеца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38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</a:pPr>
            <a:r>
              <a:t> Търсещи работа под 25 години – излизат от отчет</a:t>
            </a:r>
          </a:p>
          <a:p>
            <a:pPr marL="0" indent="0">
              <a:buSzTx/>
              <a:buNone/>
            </a:pPr>
            <a:endParaRPr/>
          </a:p>
          <a:p>
            <a:pPr>
              <a:buFontTx/>
              <a:buChar char="▪"/>
            </a:pPr>
            <a:r>
              <a:t>от близо 150 000 регистрации през 2016 г.</a:t>
            </a:r>
          </a:p>
          <a:p>
            <a:pPr>
              <a:buFontTx/>
              <a:buChar char="▪"/>
            </a:pPr>
            <a:r>
              <a:t>близо 140 000 излизат от отчет</a:t>
            </a:r>
          </a:p>
          <a:p>
            <a:pPr>
              <a:buFontTx/>
              <a:buChar char="▪"/>
            </a:pPr>
            <a:r>
              <a:t>близо 90 000 са в заетост </a:t>
            </a:r>
          </a:p>
          <a:p>
            <a:pPr>
              <a:buFontTx/>
              <a:buChar char="▪"/>
            </a:pPr>
            <a:r>
              <a:t>близо 30 000 са освободени </a:t>
            </a:r>
          </a:p>
          <a:p>
            <a:pPr>
              <a:buFontTx/>
              <a:buChar char="▪"/>
            </a:pPr>
            <a:r>
              <a:t>за над 20 000 няма информация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42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 algn="ctr" defTabSz="877823">
              <a:lnSpc>
                <a:spcPct val="90000"/>
              </a:lnSpc>
              <a:buSzTx/>
              <a:buNone/>
              <a:defRPr sz="3072"/>
            </a:pPr>
            <a:r>
              <a:t>Общи коментари за ГМ в Чехия</a:t>
            </a:r>
          </a:p>
          <a:p>
            <a:pPr marL="0" indent="0" algn="ctr" defTabSz="877823">
              <a:lnSpc>
                <a:spcPct val="90000"/>
              </a:lnSpc>
              <a:buSzTx/>
              <a:buNone/>
              <a:defRPr sz="3072"/>
            </a:pPr>
            <a:endParaRPr/>
          </a:p>
          <a:p>
            <a:pPr marL="329184" indent="-329184" defTabSz="877823">
              <a:lnSpc>
                <a:spcPct val="90000"/>
              </a:lnSpc>
              <a:buFontTx/>
              <a:buChar char="▪"/>
              <a:defRPr sz="3072"/>
            </a:pPr>
            <a:r>
              <a:t>схемата се прилага от Бюрото по труда – за осигуряване на подходящо предложение на търсещия работа под 25 години в срок от 4 месеца </a:t>
            </a:r>
          </a:p>
          <a:p>
            <a:pPr marL="329184" indent="-329184" defTabSz="877823">
              <a:lnSpc>
                <a:spcPct val="90000"/>
              </a:lnSpc>
              <a:buFontTx/>
              <a:buChar char="▪"/>
              <a:defRPr sz="3072"/>
            </a:pPr>
            <a:r>
              <a:t>формулиране и изпълнение на политика, насърчаваща младежката заетост и плавния преход на младежите от образование към заетост </a:t>
            </a:r>
          </a:p>
          <a:p>
            <a:pPr marL="329184" indent="-329184" defTabSz="877823">
              <a:lnSpc>
                <a:spcPct val="90000"/>
              </a:lnSpc>
              <a:buFontTx/>
              <a:buChar char="▪"/>
              <a:defRPr sz="3072"/>
            </a:pPr>
            <a:r>
              <a:t>Проектите по ГМ на ЕСФ се изпълняват от Бюрото по труда      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0"/>
            <a:ext cx="6858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199" cy="1066130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786384">
              <a:defRPr sz="3354"/>
            </a:lvl1pPr>
          </a:lstStyle>
          <a:p>
            <a:r>
              <a:t/>
            </a:r>
            <a:br/>
            <a:endParaRPr/>
          </a:p>
        </p:txBody>
      </p:sp>
      <p:sp>
        <p:nvSpPr>
          <p:cNvPr id="146" name="Zástupný symbol pro obsah 2"/>
          <p:cNvSpPr>
            <a:spLocks noGrp="1"/>
          </p:cNvSpPr>
          <p:nvPr>
            <p:ph type="body" idx="1"/>
          </p:nvPr>
        </p:nvSpPr>
        <p:spPr>
          <a:xfrm>
            <a:off x="971600" y="620687"/>
            <a:ext cx="7715199" cy="5505477"/>
          </a:xfrm>
          <a:prstGeom prst="rect">
            <a:avLst/>
          </a:prstGeom>
        </p:spPr>
        <p:txBody>
          <a:bodyPr/>
          <a:lstStyle/>
          <a:p>
            <a:pPr marL="0" indent="0" algn="ctr" defTabSz="804672">
              <a:spcBef>
                <a:spcPts val="600"/>
              </a:spcBef>
              <a:buSzTx/>
              <a:buNone/>
              <a:defRPr sz="2816"/>
            </a:pPr>
            <a:r>
              <a:t>Осигуряване на предложение в срок от 4 месеца</a:t>
            </a:r>
          </a:p>
          <a:p>
            <a:pPr marL="0" indent="0" algn="ctr" defTabSz="804672">
              <a:spcBef>
                <a:spcPts val="600"/>
              </a:spcBef>
              <a:buSzTx/>
              <a:buNone/>
              <a:defRPr sz="2816"/>
            </a:pPr>
            <a:endParaRPr/>
          </a:p>
          <a:p>
            <a:pPr marL="301752" indent="-301752" defTabSz="804672">
              <a:spcBef>
                <a:spcPts val="600"/>
              </a:spcBef>
              <a:buFontTx/>
              <a:buChar char="▪"/>
              <a:defRPr sz="2816"/>
            </a:pPr>
            <a:r>
              <a:t>предложенията за работа са ключови</a:t>
            </a:r>
          </a:p>
          <a:p>
            <a:pPr marL="301752" indent="-301752" defTabSz="804672">
              <a:spcBef>
                <a:spcPts val="600"/>
              </a:spcBef>
              <a:buFontTx/>
              <a:buChar char="▪"/>
              <a:defRPr sz="2816"/>
            </a:pPr>
            <a:r>
              <a:t>предложенията за образование са важни, когато са адекватни и приложени правилно </a:t>
            </a:r>
          </a:p>
          <a:p>
            <a:pPr marL="301752" indent="-301752" defTabSz="804672">
              <a:spcBef>
                <a:spcPts val="600"/>
              </a:spcBef>
              <a:buFontTx/>
              <a:buChar char="▪"/>
              <a:defRPr sz="2816"/>
            </a:pPr>
            <a:r>
              <a:t>предложенията за обучение също се прилагат</a:t>
            </a:r>
          </a:p>
          <a:p>
            <a:pPr marL="301752" indent="-301752" defTabSz="804672">
              <a:spcBef>
                <a:spcPts val="600"/>
              </a:spcBef>
              <a:buFontTx/>
              <a:buChar char="▪"/>
              <a:defRPr sz="2816"/>
            </a:pPr>
            <a:r>
              <a:t>стажове – в Чехия няма дуална система, макар че често тази тема се обсъжда активно   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333</Words>
  <Application>Microsoft Office PowerPoint</Application>
  <PresentationFormat>On-screen Show (4:3)</PresentationFormat>
  <Paragraphs>116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Motiv systému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Mikhaela Miteva</dc:creator>
  <cp:lastModifiedBy>Mikhaela Miteva</cp:lastModifiedBy>
  <cp:revision>2</cp:revision>
  <dcterms:modified xsi:type="dcterms:W3CDTF">2017-05-29T06:38:11Z</dcterms:modified>
</cp:coreProperties>
</file>